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sldIdLst>
    <p:sldId id="256" r:id="rId2"/>
    <p:sldId id="257" r:id="rId3"/>
    <p:sldId id="302" r:id="rId4"/>
    <p:sldId id="260" r:id="rId5"/>
    <p:sldId id="262" r:id="rId6"/>
    <p:sldId id="268" r:id="rId7"/>
    <p:sldId id="308" r:id="rId8"/>
    <p:sldId id="263" r:id="rId9"/>
    <p:sldId id="261" r:id="rId10"/>
    <p:sldId id="258" r:id="rId11"/>
    <p:sldId id="259" r:id="rId12"/>
    <p:sldId id="309" r:id="rId13"/>
    <p:sldId id="264" r:id="rId14"/>
    <p:sldId id="265" r:id="rId15"/>
    <p:sldId id="310" r:id="rId16"/>
    <p:sldId id="266" r:id="rId17"/>
    <p:sldId id="267" r:id="rId18"/>
    <p:sldId id="311" r:id="rId19"/>
    <p:sldId id="269" r:id="rId20"/>
    <p:sldId id="270" r:id="rId21"/>
    <p:sldId id="271" r:id="rId22"/>
    <p:sldId id="272" r:id="rId23"/>
    <p:sldId id="273" r:id="rId24"/>
    <p:sldId id="292" r:id="rId25"/>
    <p:sldId id="301" r:id="rId26"/>
    <p:sldId id="276" r:id="rId27"/>
    <p:sldId id="274" r:id="rId28"/>
    <p:sldId id="275" r:id="rId29"/>
    <p:sldId id="277" r:id="rId30"/>
    <p:sldId id="278" r:id="rId31"/>
    <p:sldId id="279" r:id="rId32"/>
    <p:sldId id="280" r:id="rId33"/>
    <p:sldId id="281" r:id="rId34"/>
    <p:sldId id="282" r:id="rId35"/>
    <p:sldId id="283" r:id="rId36"/>
    <p:sldId id="306" r:id="rId37"/>
    <p:sldId id="284" r:id="rId38"/>
    <p:sldId id="285" r:id="rId39"/>
    <p:sldId id="286" r:id="rId40"/>
    <p:sldId id="287" r:id="rId41"/>
    <p:sldId id="288" r:id="rId42"/>
    <p:sldId id="289" r:id="rId43"/>
    <p:sldId id="293" r:id="rId44"/>
    <p:sldId id="290" r:id="rId45"/>
    <p:sldId id="296" r:id="rId46"/>
    <p:sldId id="291" r:id="rId47"/>
    <p:sldId id="294" r:id="rId48"/>
    <p:sldId id="295" r:id="rId49"/>
    <p:sldId id="297" r:id="rId50"/>
    <p:sldId id="298" r:id="rId51"/>
    <p:sldId id="299" r:id="rId52"/>
    <p:sldId id="300" r:id="rId53"/>
    <p:sldId id="312" r:id="rId54"/>
    <p:sldId id="303"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48" d="100"/>
          <a:sy n="48" d="100"/>
        </p:scale>
        <p:origin x="-67" y="-64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E:\face.gif"/>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508000" y="533400"/>
            <a:ext cx="5054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sz="quarter"/>
          </p:nvPr>
        </p:nvSpPr>
        <p:spPr>
          <a:xfrm>
            <a:off x="1115484" y="2133600"/>
            <a:ext cx="10363200" cy="1143000"/>
          </a:xfrm>
        </p:spPr>
        <p:txBody>
          <a:bodyPr/>
          <a:lstStyle>
            <a:lvl1pPr>
              <a:defRPr/>
            </a:lvl1pPr>
          </a:lstStyle>
          <a:p>
            <a:r>
              <a:rPr lang="en-US" smtClean="0"/>
              <a:t>Click to edit Master title style</a:t>
            </a:r>
            <a:endParaRPr lang="en-US"/>
          </a:p>
        </p:txBody>
      </p:sp>
      <p:sp>
        <p:nvSpPr>
          <p:cNvPr id="7171" name="Rectangle 3"/>
          <p:cNvSpPr>
            <a:spLocks noGrp="1" noChangeArrowheads="1"/>
          </p:cNvSpPr>
          <p:nvPr>
            <p:ph type="subTitle" sz="quarter" idx="1"/>
          </p:nvPr>
        </p:nvSpPr>
        <p:spPr>
          <a:xfrm>
            <a:off x="1828800" y="4038600"/>
            <a:ext cx="8534400" cy="1752600"/>
          </a:xfrm>
        </p:spPr>
        <p:txBody>
          <a:bodyPr anchor="ctr"/>
          <a:lstStyle>
            <a:lvl1pPr marL="0" indent="0" algn="ctr">
              <a:buFont typeface="Monotype Sorts" pitchFamily="2" charset="2"/>
              <a:buNone/>
              <a:defRPr/>
            </a:lvl1pPr>
          </a:lstStyle>
          <a:p>
            <a:r>
              <a:rPr lang="en-US" smtClean="0"/>
              <a:t>Click to edit Master subtitle style</a:t>
            </a:r>
            <a:endParaRPr lang="en-US"/>
          </a:p>
        </p:txBody>
      </p:sp>
      <p:sp>
        <p:nvSpPr>
          <p:cNvPr id="5" name="Rectangle 4"/>
          <p:cNvSpPr>
            <a:spLocks noGrp="1" noChangeArrowheads="1"/>
          </p:cNvSpPr>
          <p:nvPr>
            <p:ph type="dt" sz="quarter" idx="10"/>
          </p:nvPr>
        </p:nvSpPr>
        <p:spPr>
          <a:xfrm>
            <a:off x="508000" y="6324600"/>
            <a:ext cx="2540000" cy="457200"/>
          </a:xfrm>
        </p:spPr>
        <p:txBody>
          <a:bodyPr/>
          <a:lstStyle>
            <a:lvl1pPr>
              <a:defRPr/>
            </a:lvl1pPr>
          </a:lstStyle>
          <a:p>
            <a:endParaRPr lang="en-US" altLang="en-US"/>
          </a:p>
        </p:txBody>
      </p:sp>
      <p:sp>
        <p:nvSpPr>
          <p:cNvPr id="6" name="Rectangle 5"/>
          <p:cNvSpPr>
            <a:spLocks noGrp="1" noChangeArrowheads="1"/>
          </p:cNvSpPr>
          <p:nvPr>
            <p:ph type="ftr" sz="quarter" idx="11"/>
          </p:nvPr>
        </p:nvSpPr>
        <p:spPr>
          <a:xfrm>
            <a:off x="4165600" y="6324600"/>
            <a:ext cx="3860800" cy="457200"/>
          </a:xfrm>
        </p:spPr>
        <p:txBody>
          <a:bodyPr/>
          <a:lstStyle>
            <a:lvl1pPr>
              <a:defRPr/>
            </a:lvl1pPr>
          </a:lstStyle>
          <a:p>
            <a:endParaRPr lang="en-US" altLang="en-US"/>
          </a:p>
        </p:txBody>
      </p:sp>
      <p:sp>
        <p:nvSpPr>
          <p:cNvPr id="7" name="Rectangle 6"/>
          <p:cNvSpPr>
            <a:spLocks noGrp="1" noChangeArrowheads="1"/>
          </p:cNvSpPr>
          <p:nvPr>
            <p:ph type="sldNum" sz="quarter" idx="12"/>
          </p:nvPr>
        </p:nvSpPr>
        <p:spPr>
          <a:xfrm>
            <a:off x="9144000" y="6324600"/>
            <a:ext cx="2540000" cy="457200"/>
          </a:xfrm>
        </p:spPr>
        <p:txBody>
          <a:bodyPr/>
          <a:lstStyle>
            <a:lvl1pPr>
              <a:defRPr/>
            </a:lvl1pPr>
          </a:lstStyle>
          <a:p>
            <a:fld id="{07091212-6069-4587-8621-D212D2E65687}" type="slidenum">
              <a:rPr lang="en-US" altLang="en-US" smtClean="0"/>
              <a:pPr/>
              <a:t>‹#›</a:t>
            </a:fld>
            <a:endParaRPr lang="en-US" altLang="en-US"/>
          </a:p>
        </p:txBody>
      </p:sp>
    </p:spTree>
    <p:extLst>
      <p:ext uri="{BB962C8B-B14F-4D97-AF65-F5344CB8AC3E}">
        <p14:creationId xmlns:p14="http://schemas.microsoft.com/office/powerpoint/2010/main" val="254068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685112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0000" y="342900"/>
            <a:ext cx="25908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17600" y="342900"/>
            <a:ext cx="75692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2536208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130174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847004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17600" y="17526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400800" y="17526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1018754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621037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3295847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3867611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3846930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75901C6A-7ADC-4F68-9878-A7D911E1BDA0}" type="slidenum">
              <a:rPr lang="en-US" smtClean="0"/>
              <a:t>‹#›</a:t>
            </a:fld>
            <a:endParaRPr lang="en-US"/>
          </a:p>
        </p:txBody>
      </p:sp>
    </p:spTree>
    <p:extLst>
      <p:ext uri="{BB962C8B-B14F-4D97-AF65-F5344CB8AC3E}">
        <p14:creationId xmlns:p14="http://schemas.microsoft.com/office/powerpoint/2010/main" val="143903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rgbClr val="777777"/>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17600" y="342900"/>
            <a:ext cx="103632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117600" y="17526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148" name="Rectangle 4"/>
          <p:cNvSpPr>
            <a:spLocks noGrp="1" noChangeArrowheads="1"/>
          </p:cNvSpPr>
          <p:nvPr>
            <p:ph type="dt" sz="half" idx="2"/>
          </p:nvPr>
        </p:nvSpPr>
        <p:spPr bwMode="auto">
          <a:xfrm>
            <a:off x="508000" y="6323013"/>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a:latin typeface="Arial" charset="0"/>
              </a:defRPr>
            </a:lvl1pPr>
          </a:lstStyle>
          <a:p>
            <a:endParaRPr lang="en-US" altLang="en-US"/>
          </a:p>
        </p:txBody>
      </p:sp>
      <p:sp>
        <p:nvSpPr>
          <p:cNvPr id="6149" name="Rectangle 5"/>
          <p:cNvSpPr>
            <a:spLocks noGrp="1" noChangeArrowheads="1"/>
          </p:cNvSpPr>
          <p:nvPr>
            <p:ph type="ftr" sz="quarter" idx="3"/>
          </p:nvPr>
        </p:nvSpPr>
        <p:spPr bwMode="auto">
          <a:xfrm>
            <a:off x="4165600" y="6323013"/>
            <a:ext cx="3860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a:latin typeface="Arial" charset="0"/>
              </a:defRPr>
            </a:lvl1pPr>
          </a:lstStyle>
          <a:p>
            <a:endParaRPr lang="en-US" altLang="en-US"/>
          </a:p>
        </p:txBody>
      </p:sp>
      <p:sp>
        <p:nvSpPr>
          <p:cNvPr id="6150" name="Rectangle 6"/>
          <p:cNvSpPr>
            <a:spLocks noGrp="1" noChangeArrowheads="1"/>
          </p:cNvSpPr>
          <p:nvPr>
            <p:ph type="sldNum" sz="quarter" idx="4"/>
          </p:nvPr>
        </p:nvSpPr>
        <p:spPr bwMode="auto">
          <a:xfrm>
            <a:off x="9144000" y="6323013"/>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a:lvl1pPr>
          </a:lstStyle>
          <a:p>
            <a:fld id="{75901C6A-7ADC-4F68-9878-A7D911E1BDA0}" type="slidenum">
              <a:rPr lang="en-US" smtClean="0"/>
              <a:t>‹#›</a:t>
            </a:fld>
            <a:endParaRPr lang="en-US"/>
          </a:p>
        </p:txBody>
      </p:sp>
      <p:pic>
        <p:nvPicPr>
          <p:cNvPr id="1031" name="Picture 7" descr="E:\face.gif"/>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117600" y="304800"/>
            <a:ext cx="121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659217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defRPr>
      </a:lvl2pPr>
      <a:lvl3pPr algn="l" rtl="0" eaLnBrk="1" fontAlgn="base" hangingPunct="1">
        <a:spcBef>
          <a:spcPct val="0"/>
        </a:spcBef>
        <a:spcAft>
          <a:spcPct val="0"/>
        </a:spcAft>
        <a:defRPr sz="4400">
          <a:solidFill>
            <a:schemeClr val="tx2"/>
          </a:solidFill>
          <a:latin typeface="Arial" charset="0"/>
        </a:defRPr>
      </a:lvl3pPr>
      <a:lvl4pPr algn="l" rtl="0" eaLnBrk="1" fontAlgn="base" hangingPunct="1">
        <a:spcBef>
          <a:spcPct val="0"/>
        </a:spcBef>
        <a:spcAft>
          <a:spcPct val="0"/>
        </a:spcAft>
        <a:defRPr sz="4400">
          <a:solidFill>
            <a:schemeClr val="tx2"/>
          </a:solidFill>
          <a:latin typeface="Arial" charset="0"/>
        </a:defRPr>
      </a:lvl4pPr>
      <a:lvl5pPr algn="l" rtl="0" eaLnBrk="1" fontAlgn="base" hangingPunct="1">
        <a:spcBef>
          <a:spcPct val="0"/>
        </a:spcBef>
        <a:spcAft>
          <a:spcPct val="0"/>
        </a:spcAft>
        <a:defRPr sz="4400">
          <a:solidFill>
            <a:schemeClr val="tx2"/>
          </a:solidFill>
          <a:latin typeface="Arial"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Monotype Sorts" panose="05010101010101010101"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SzPct val="75000"/>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75000"/>
        <a:buFont typeface="Monotype Sorts" panose="05010101010101010101"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bg2"/>
        </a:buClr>
        <a:buSzPct val="75000"/>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SzPct val="75000"/>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SzPct val="75000"/>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SzPct val="75000"/>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SzPct val="75000"/>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SzPct val="7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smtClean="0"/>
              <a:t>Moving MXG off the Mainframe</a:t>
            </a:r>
            <a:endParaRPr lang="en-US" dirty="0"/>
          </a:p>
        </p:txBody>
      </p:sp>
      <p:sp>
        <p:nvSpPr>
          <p:cNvPr id="3" name="Subtitle 2"/>
          <p:cNvSpPr>
            <a:spLocks noGrp="1"/>
          </p:cNvSpPr>
          <p:nvPr>
            <p:ph type="subTitle" sz="quarter" idx="1"/>
          </p:nvPr>
        </p:nvSpPr>
        <p:spPr/>
        <p:txBody>
          <a:bodyPr/>
          <a:lstStyle/>
          <a:p>
            <a:endParaRPr lang="en-US" dirty="0"/>
          </a:p>
        </p:txBody>
      </p:sp>
    </p:spTree>
    <p:extLst>
      <p:ext uri="{BB962C8B-B14F-4D97-AF65-F5344CB8AC3E}">
        <p14:creationId xmlns:p14="http://schemas.microsoft.com/office/powerpoint/2010/main" val="354975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What pieces of SAS do I need?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You do NOT need a server license or enterprise guide though both will work – they are just not necessary but you do want  a dedicated machine since SAS can easily ‘takeover’ most PCs</a:t>
            </a:r>
          </a:p>
          <a:p>
            <a:r>
              <a:rPr lang="en-US" dirty="0" smtClean="0"/>
              <a:t>BASE – absolutely required</a:t>
            </a:r>
          </a:p>
          <a:p>
            <a:r>
              <a:rPr lang="en-US" dirty="0" smtClean="0"/>
              <a:t>GRAPH – not required assuming you keep current and are at 9.3 or higher of SAS since ODS provides graphics capability</a:t>
            </a:r>
          </a:p>
          <a:p>
            <a:r>
              <a:rPr lang="en-US" dirty="0" smtClean="0"/>
              <a:t>ACCESS – may be convenient to at least have the interfaces to PC files (EXCEL WORD etc.)</a:t>
            </a:r>
          </a:p>
          <a:p>
            <a:r>
              <a:rPr lang="en-US" dirty="0" smtClean="0"/>
              <a:t>STAT – perhaps if you want to use some of those procedures</a:t>
            </a:r>
          </a:p>
          <a:p>
            <a:r>
              <a:rPr lang="en-US" dirty="0" smtClean="0"/>
              <a:t>Others – not required by MXG</a:t>
            </a:r>
            <a:endParaRPr lang="en-US" dirty="0"/>
          </a:p>
        </p:txBody>
      </p:sp>
    </p:spTree>
    <p:extLst>
      <p:ext uri="{BB962C8B-B14F-4D97-AF65-F5344CB8AC3E}">
        <p14:creationId xmlns:p14="http://schemas.microsoft.com/office/powerpoint/2010/main" val="957627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How Much Space Do I Need?	</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Use the space on </a:t>
            </a:r>
            <a:r>
              <a:rPr lang="en-US" dirty="0" err="1" smtClean="0"/>
              <a:t>zOS</a:t>
            </a:r>
            <a:r>
              <a:rPr lang="en-US" dirty="0" smtClean="0"/>
              <a:t> and add 10% as a start</a:t>
            </a:r>
          </a:p>
          <a:p>
            <a:r>
              <a:rPr lang="en-US" dirty="0" smtClean="0"/>
              <a:t>To find the size run this code:</a:t>
            </a:r>
          </a:p>
          <a:p>
            <a:pPr lvl="1"/>
            <a:r>
              <a:rPr lang="en-US" dirty="0" smtClean="0"/>
              <a:t>%VMXGSIZE;</a:t>
            </a:r>
          </a:p>
          <a:p>
            <a:pPr lvl="1"/>
            <a:r>
              <a:rPr lang="en-US" dirty="0" smtClean="0"/>
              <a:t>PROC SORT;BY LIBNAME MEMNAME;</a:t>
            </a:r>
          </a:p>
          <a:p>
            <a:pPr lvl="1"/>
            <a:r>
              <a:rPr lang="en-US" dirty="0" smtClean="0"/>
              <a:t>PROC PRINT;</a:t>
            </a:r>
          </a:p>
          <a:p>
            <a:pPr lvl="1"/>
            <a:r>
              <a:rPr lang="en-US" dirty="0" smtClean="0"/>
              <a:t>BY LIBNAME;</a:t>
            </a:r>
          </a:p>
          <a:p>
            <a:pPr lvl="1"/>
            <a:r>
              <a:rPr lang="en-US" dirty="0" smtClean="0"/>
              <a:t>SUMBY LIBNAME;</a:t>
            </a:r>
          </a:p>
          <a:p>
            <a:pPr lvl="1"/>
            <a:r>
              <a:rPr lang="en-US" dirty="0" smtClean="0"/>
              <a:t>VAR MEMNAME BYTES COMPBYTE;</a:t>
            </a:r>
          </a:p>
          <a:p>
            <a:pPr lvl="1"/>
            <a:r>
              <a:rPr lang="en-US" dirty="0" smtClean="0"/>
              <a:t>SUM BYTES COMPBYTE;</a:t>
            </a:r>
          </a:p>
          <a:p>
            <a:pPr lvl="1"/>
            <a:r>
              <a:rPr lang="en-US" dirty="0" smtClean="0"/>
              <a:t>The SUM of COMPBYTE for the PDB is the size to use.</a:t>
            </a:r>
          </a:p>
          <a:p>
            <a:r>
              <a:rPr lang="en-US" dirty="0" smtClean="0"/>
              <a:t>As usual – ‘It depends’</a:t>
            </a:r>
          </a:p>
          <a:p>
            <a:pPr lvl="1"/>
            <a:r>
              <a:rPr lang="en-US" dirty="0" smtClean="0"/>
              <a:t>How many days of data do you want to keep?</a:t>
            </a:r>
          </a:p>
          <a:p>
            <a:pPr lvl="1"/>
            <a:r>
              <a:rPr lang="en-US" dirty="0" smtClean="0"/>
              <a:t>How much detail data?</a:t>
            </a:r>
          </a:p>
          <a:p>
            <a:pPr lvl="1"/>
            <a:r>
              <a:rPr lang="en-US" dirty="0" smtClean="0"/>
              <a:t>How much to keep weekly/monthly?</a:t>
            </a:r>
          </a:p>
          <a:p>
            <a:pPr lvl="1"/>
            <a:r>
              <a:rPr lang="en-US" dirty="0" smtClean="0"/>
              <a:t>Do you really need all of those variables</a:t>
            </a:r>
          </a:p>
          <a:p>
            <a:pPr lvl="2"/>
            <a:r>
              <a:rPr lang="en-US" dirty="0" smtClean="0"/>
              <a:t>Do you have any 3420 3330 3350 3380 devices?  Didn’t think so.</a:t>
            </a:r>
            <a:endParaRPr lang="en-US" dirty="0"/>
          </a:p>
        </p:txBody>
      </p:sp>
    </p:spTree>
    <p:extLst>
      <p:ext uri="{BB962C8B-B14F-4D97-AF65-F5344CB8AC3E}">
        <p14:creationId xmlns:p14="http://schemas.microsoft.com/office/powerpoint/2010/main" val="1741071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Dropping Variables – An Example	</a:t>
            </a:r>
            <a:endParaRPr lang="en-US" dirty="0"/>
          </a:p>
        </p:txBody>
      </p:sp>
      <p:sp>
        <p:nvSpPr>
          <p:cNvPr id="3" name="Content Placeholder 2"/>
          <p:cNvSpPr>
            <a:spLocks noGrp="1"/>
          </p:cNvSpPr>
          <p:nvPr>
            <p:ph idx="1"/>
          </p:nvPr>
        </p:nvSpPr>
        <p:spPr/>
        <p:txBody>
          <a:bodyPr/>
          <a:lstStyle/>
          <a:p>
            <a:r>
              <a:rPr lang="en-US" dirty="0" smtClean="0"/>
              <a:t>For every dataset created by MXG there is an _</a:t>
            </a:r>
            <a:r>
              <a:rPr lang="en-US" dirty="0" err="1" smtClean="0"/>
              <a:t>Kxxxxxx</a:t>
            </a:r>
            <a:r>
              <a:rPr lang="en-US" dirty="0" smtClean="0"/>
              <a:t> exit that can be used to add or drop variables </a:t>
            </a:r>
          </a:p>
          <a:p>
            <a:pPr marL="609585" lvl="1" indent="0">
              <a:buNone/>
            </a:pPr>
            <a:endParaRPr lang="en-US" sz="2800" dirty="0" smtClean="0"/>
          </a:p>
          <a:p>
            <a:pPr marL="609585" lvl="1" indent="0">
              <a:buNone/>
            </a:pPr>
            <a:r>
              <a:rPr lang="en-US" sz="2800" dirty="0" smtClean="0"/>
              <a:t>%LET MACKEEP=%QUOTE(</a:t>
            </a:r>
          </a:p>
          <a:p>
            <a:pPr marL="609585" lvl="1" indent="0">
              <a:buNone/>
            </a:pPr>
            <a:r>
              <a:rPr lang="en-US" sz="2800" dirty="0"/>
              <a:t> </a:t>
            </a:r>
            <a:r>
              <a:rPr lang="en-US" sz="2800" dirty="0" smtClean="0"/>
              <a:t>  MACRO _KTY30U4</a:t>
            </a:r>
          </a:p>
          <a:p>
            <a:pPr marL="609585" lvl="1" indent="0">
              <a:buNone/>
            </a:pPr>
            <a:r>
              <a:rPr lang="en-US" sz="2800" dirty="0"/>
              <a:t>	</a:t>
            </a:r>
            <a:r>
              <a:rPr lang="en-US" sz="2800" dirty="0" smtClean="0"/>
              <a:t> DROP=EXCP3330 IOTM3330…</a:t>
            </a:r>
          </a:p>
          <a:p>
            <a:pPr marL="609585" lvl="1" indent="0">
              <a:buNone/>
            </a:pPr>
            <a:r>
              <a:rPr lang="en-US" sz="2800" dirty="0"/>
              <a:t> </a:t>
            </a:r>
            <a:r>
              <a:rPr lang="en-US" sz="2800" dirty="0" smtClean="0"/>
              <a:t>  %</a:t>
            </a:r>
          </a:p>
          <a:p>
            <a:pPr marL="609585" lvl="1" indent="0">
              <a:buNone/>
            </a:pPr>
            <a:r>
              <a:rPr lang="en-US" sz="2800" dirty="0" smtClean="0"/>
              <a:t>);</a:t>
            </a:r>
          </a:p>
          <a:p>
            <a:pPr marL="609585" lvl="1" indent="0">
              <a:buNone/>
            </a:pPr>
            <a:r>
              <a:rPr lang="en-US" sz="2800" dirty="0" smtClean="0"/>
              <a:t>%INCLUDE SOURCLIB(TYPE30);</a:t>
            </a:r>
            <a:endParaRPr lang="en-US" sz="2800" dirty="0"/>
          </a:p>
        </p:txBody>
      </p:sp>
    </p:spTree>
    <p:extLst>
      <p:ext uri="{BB962C8B-B14F-4D97-AF65-F5344CB8AC3E}">
        <p14:creationId xmlns:p14="http://schemas.microsoft.com/office/powerpoint/2010/main" val="2438014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What about managing the data?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On </a:t>
            </a:r>
            <a:r>
              <a:rPr lang="en-US" dirty="0" err="1" smtClean="0"/>
              <a:t>zOS</a:t>
            </a:r>
            <a:r>
              <a:rPr lang="en-US" dirty="0" smtClean="0"/>
              <a:t> smart users are using GDGs and letting the operating system manage retention of data</a:t>
            </a:r>
          </a:p>
          <a:p>
            <a:r>
              <a:rPr lang="en-US" dirty="0" smtClean="0"/>
              <a:t>GDGs are a ‘foreign’ concept on ASCII systems</a:t>
            </a:r>
          </a:p>
          <a:p>
            <a:r>
              <a:rPr lang="en-US" dirty="0" smtClean="0"/>
              <a:t>MXG provides macros that allow you to manage directories on disk drives using dates in the directory names	</a:t>
            </a:r>
          </a:p>
          <a:p>
            <a:pPr lvl="1"/>
            <a:r>
              <a:rPr lang="en-US" dirty="0" smtClean="0"/>
              <a:t>You can specify the number of days/weeks/months of data to keep</a:t>
            </a:r>
          </a:p>
          <a:p>
            <a:pPr lvl="1"/>
            <a:r>
              <a:rPr lang="en-US" dirty="0" smtClean="0"/>
              <a:t>You can specify the date format to use in building the directories</a:t>
            </a:r>
          </a:p>
          <a:p>
            <a:pPr lvl="1"/>
            <a:r>
              <a:rPr lang="en-US" dirty="0" smtClean="0"/>
              <a:t>Detail CICS and DB2ACCT can be directed to different drives if desired</a:t>
            </a:r>
          </a:p>
          <a:p>
            <a:pPr lvl="1"/>
            <a:r>
              <a:rPr lang="en-US" dirty="0" smtClean="0"/>
              <a:t>More on this later</a:t>
            </a:r>
          </a:p>
          <a:p>
            <a:pPr lvl="1"/>
            <a:endParaRPr lang="en-US" dirty="0"/>
          </a:p>
        </p:txBody>
      </p:sp>
    </p:spTree>
    <p:extLst>
      <p:ext uri="{BB962C8B-B14F-4D97-AF65-F5344CB8AC3E}">
        <p14:creationId xmlns:p14="http://schemas.microsoft.com/office/powerpoint/2010/main" val="3147399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Getting Started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Identify the platform to be used and install SAS</a:t>
            </a:r>
          </a:p>
          <a:p>
            <a:r>
              <a:rPr lang="en-US" dirty="0" smtClean="0"/>
              <a:t>Download and install MXG </a:t>
            </a:r>
          </a:p>
          <a:p>
            <a:pPr lvl="1"/>
            <a:r>
              <a:rPr lang="en-US" dirty="0" smtClean="0"/>
              <a:t>A single ZIP file contains the entirety of MXG</a:t>
            </a:r>
          </a:p>
          <a:p>
            <a:pPr lvl="1"/>
            <a:r>
              <a:rPr lang="en-US" dirty="0" smtClean="0"/>
              <a:t>Does not have to be on the C drive – can be on any drive including a network drive</a:t>
            </a:r>
          </a:p>
          <a:p>
            <a:pPr lvl="1"/>
            <a:r>
              <a:rPr lang="en-US" dirty="0" smtClean="0"/>
              <a:t>You will need (at least) 3 directories</a:t>
            </a:r>
          </a:p>
          <a:p>
            <a:pPr lvl="2"/>
            <a:r>
              <a:rPr lang="en-US" dirty="0" smtClean="0"/>
              <a:t>SOURCLIB – MXG source</a:t>
            </a:r>
          </a:p>
          <a:p>
            <a:pPr lvl="2"/>
            <a:r>
              <a:rPr lang="en-US" dirty="0" smtClean="0"/>
              <a:t>USERID – your USER mods</a:t>
            </a:r>
          </a:p>
          <a:p>
            <a:pPr lvl="2"/>
            <a:r>
              <a:rPr lang="en-US" dirty="0" smtClean="0"/>
              <a:t>FORMATS – FORMAT library</a:t>
            </a:r>
          </a:p>
          <a:p>
            <a:r>
              <a:rPr lang="en-US" dirty="0" smtClean="0"/>
              <a:t>Download your USERID.SOURCLIB</a:t>
            </a:r>
          </a:p>
          <a:p>
            <a:pPr lvl="1"/>
            <a:r>
              <a:rPr lang="en-US" dirty="0" smtClean="0"/>
              <a:t>Step 1 – JCLZERO</a:t>
            </a:r>
          </a:p>
          <a:p>
            <a:pPr lvl="1"/>
            <a:r>
              <a:rPr lang="en-US" dirty="0" smtClean="0"/>
              <a:t>Step 2 – Download results of JCLZERO</a:t>
            </a:r>
          </a:p>
          <a:p>
            <a:pPr lvl="1"/>
            <a:r>
              <a:rPr lang="en-US" dirty="0" smtClean="0"/>
              <a:t>Step 3 - IEBUPDTE</a:t>
            </a:r>
            <a:endParaRPr lang="en-US" dirty="0"/>
          </a:p>
        </p:txBody>
      </p:sp>
    </p:spTree>
    <p:extLst>
      <p:ext uri="{BB962C8B-B14F-4D97-AF65-F5344CB8AC3E}">
        <p14:creationId xmlns:p14="http://schemas.microsoft.com/office/powerpoint/2010/main" val="4061386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My Personal Preference</a:t>
            </a:r>
            <a:endParaRPr lang="en-US" dirty="0"/>
          </a:p>
        </p:txBody>
      </p:sp>
      <p:sp>
        <p:nvSpPr>
          <p:cNvPr id="3" name="Content Placeholder 2"/>
          <p:cNvSpPr>
            <a:spLocks noGrp="1"/>
          </p:cNvSpPr>
          <p:nvPr>
            <p:ph idx="1"/>
          </p:nvPr>
        </p:nvSpPr>
        <p:spPr/>
        <p:txBody>
          <a:bodyPr/>
          <a:lstStyle/>
          <a:p>
            <a:r>
              <a:rPr lang="en-US" dirty="0" smtClean="0"/>
              <a:t>I add a CHANGES directory to the SOURCLIB concatenation</a:t>
            </a:r>
          </a:p>
          <a:p>
            <a:r>
              <a:rPr lang="en-US" dirty="0" smtClean="0"/>
              <a:t>Changes that are needed between production releases go into this directory and are then cleared out when the new production release is installed</a:t>
            </a:r>
          </a:p>
          <a:p>
            <a:r>
              <a:rPr lang="en-US" dirty="0" smtClean="0"/>
              <a:t>Simplifies maintenance</a:t>
            </a:r>
            <a:endParaRPr lang="en-US" dirty="0"/>
          </a:p>
        </p:txBody>
      </p:sp>
    </p:spTree>
    <p:extLst>
      <p:ext uri="{BB962C8B-B14F-4D97-AF65-F5344CB8AC3E}">
        <p14:creationId xmlns:p14="http://schemas.microsoft.com/office/powerpoint/2010/main" val="1113461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JCLZERO</a:t>
            </a:r>
            <a:endParaRPr lang="en-US" dirty="0"/>
          </a:p>
        </p:txBody>
      </p:sp>
      <p:sp>
        <p:nvSpPr>
          <p:cNvPr id="4" name="TextBox 3"/>
          <p:cNvSpPr txBox="1"/>
          <p:nvPr/>
        </p:nvSpPr>
        <p:spPr>
          <a:xfrm>
            <a:off x="2023534" y="2305455"/>
            <a:ext cx="6283888" cy="1754326"/>
          </a:xfrm>
          <a:prstGeom prst="rect">
            <a:avLst/>
          </a:prstGeom>
          <a:noFill/>
        </p:spPr>
        <p:txBody>
          <a:bodyPr wrap="square" rtlCol="0">
            <a:spAutoFit/>
          </a:bodyPr>
          <a:lstStyle/>
          <a:p>
            <a:r>
              <a:rPr lang="en-US" dirty="0" smtClean="0"/>
              <a:t>//STEP1 EXEC SAS</a:t>
            </a:r>
          </a:p>
          <a:p>
            <a:r>
              <a:rPr lang="en-US" dirty="0" smtClean="0"/>
              <a:t>//USERID DD DSN=USERID.SOURCLIB,DISP=SHR</a:t>
            </a:r>
          </a:p>
          <a:p>
            <a:r>
              <a:rPr lang="en-US" dirty="0" smtClean="0"/>
              <a:t>//OUTFILE DD DSN=USERID.SOURCLIB,DISP=(,CATLG),</a:t>
            </a:r>
          </a:p>
          <a:p>
            <a:r>
              <a:rPr lang="en-US" dirty="0" smtClean="0"/>
              <a:t>//  SPACE=(CYL,(10,10),RLSE)</a:t>
            </a:r>
          </a:p>
          <a:p>
            <a:r>
              <a:rPr lang="en-US" dirty="0" smtClean="0"/>
              <a:t>//SYSIN DD *</a:t>
            </a:r>
          </a:p>
          <a:p>
            <a:r>
              <a:rPr lang="en-US" dirty="0"/>
              <a:t> </a:t>
            </a:r>
            <a:r>
              <a:rPr lang="en-US" dirty="0" smtClean="0"/>
              <a:t> PROC SOURCE INDD=USERID OUTDD=OUTFILE;</a:t>
            </a:r>
          </a:p>
        </p:txBody>
      </p:sp>
    </p:spTree>
    <p:extLst>
      <p:ext uri="{BB962C8B-B14F-4D97-AF65-F5344CB8AC3E}">
        <p14:creationId xmlns:p14="http://schemas.microsoft.com/office/powerpoint/2010/main" val="992811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IEBUPDTE</a:t>
            </a:r>
            <a:endParaRPr lang="en-US" dirty="0"/>
          </a:p>
        </p:txBody>
      </p:sp>
      <p:sp>
        <p:nvSpPr>
          <p:cNvPr id="3" name="TextBox 2"/>
          <p:cNvSpPr txBox="1"/>
          <p:nvPr/>
        </p:nvSpPr>
        <p:spPr>
          <a:xfrm>
            <a:off x="1938867" y="2286000"/>
            <a:ext cx="8294631" cy="3416320"/>
          </a:xfrm>
          <a:prstGeom prst="rect">
            <a:avLst/>
          </a:prstGeom>
          <a:noFill/>
        </p:spPr>
        <p:txBody>
          <a:bodyPr wrap="square" rtlCol="0">
            <a:spAutoFit/>
          </a:bodyPr>
          <a:lstStyle/>
          <a:p>
            <a:r>
              <a:rPr lang="en-US" dirty="0"/>
              <a:t> </a:t>
            </a:r>
            <a:r>
              <a:rPr lang="en-US" dirty="0" smtClean="0"/>
              <a:t>    Inside a SAS session:</a:t>
            </a:r>
          </a:p>
          <a:p>
            <a:endParaRPr lang="en-US" dirty="0"/>
          </a:p>
          <a:p>
            <a:r>
              <a:rPr lang="en-US" dirty="0" smtClean="0"/>
              <a:t>     %</a:t>
            </a:r>
            <a:r>
              <a:rPr lang="en-US" dirty="0"/>
              <a:t>LET </a:t>
            </a:r>
            <a:r>
              <a:rPr lang="en-US" dirty="0" smtClean="0"/>
              <a:t>IN_DIR=D\;  </a:t>
            </a:r>
            <a:r>
              <a:rPr lang="en-US" dirty="0" smtClean="0">
                <a:sym typeface="Wingdings" panose="05000000000000000000" pitchFamily="2" charset="2"/>
              </a:rPr>
              <a:t> Directory where you downloaded output of JCLZERO</a:t>
            </a:r>
            <a:endParaRPr lang="en-US" dirty="0"/>
          </a:p>
          <a:p>
            <a:r>
              <a:rPr lang="en-US" dirty="0"/>
              <a:t>     %LET IEBFILNM=IEBUPDTE.MXG</a:t>
            </a:r>
            <a:r>
              <a:rPr lang="en-US" dirty="0" smtClean="0"/>
              <a:t>;  &lt;- NAME of downloaded file</a:t>
            </a:r>
            <a:endParaRPr lang="en-US" dirty="0"/>
          </a:p>
          <a:p>
            <a:r>
              <a:rPr lang="en-US" dirty="0"/>
              <a:t>     %LET </a:t>
            </a:r>
            <a:r>
              <a:rPr lang="en-US" dirty="0" smtClean="0"/>
              <a:t>OUT_DIR=c:\userid</a:t>
            </a:r>
            <a:r>
              <a:rPr lang="en-US" dirty="0"/>
              <a:t> </a:t>
            </a:r>
            <a:r>
              <a:rPr lang="en-US" dirty="0" smtClean="0"/>
              <a:t> &lt;- directory for your USERID.SOURCLIB</a:t>
            </a:r>
            <a:endParaRPr lang="en-US" dirty="0"/>
          </a:p>
          <a:p>
            <a:r>
              <a:rPr lang="en-US" dirty="0"/>
              <a:t>     %INCLUDE </a:t>
            </a:r>
            <a:r>
              <a:rPr lang="en-US" dirty="0" smtClean="0"/>
              <a:t>‘C:\MXG\SOURCLIB\IEBUPDTE.SAS’;</a:t>
            </a:r>
          </a:p>
          <a:p>
            <a:endParaRPr lang="en-US" dirty="0"/>
          </a:p>
          <a:p>
            <a:r>
              <a:rPr lang="en-US" dirty="0" smtClean="0"/>
              <a:t>This runs a SAS program that emulates IEBUPDTE and unloads your downloaded USERID.SOURCLIB into a directory with member names of </a:t>
            </a:r>
            <a:r>
              <a:rPr lang="en-US" dirty="0" err="1" smtClean="0"/>
              <a:t>xxxxxxxx.sas</a:t>
            </a:r>
            <a:r>
              <a:rPr lang="en-US" dirty="0" smtClean="0"/>
              <a:t> where </a:t>
            </a:r>
            <a:r>
              <a:rPr lang="en-US" dirty="0" err="1" smtClean="0"/>
              <a:t>xxxxxxxxxx</a:t>
            </a:r>
            <a:r>
              <a:rPr lang="en-US" dirty="0" smtClean="0"/>
              <a:t> is the member name in your USERID.SOURCLIB.</a:t>
            </a:r>
          </a:p>
          <a:p>
            <a:endParaRPr lang="en-US" dirty="0"/>
          </a:p>
        </p:txBody>
      </p:sp>
    </p:spTree>
    <p:extLst>
      <p:ext uri="{BB962C8B-B14F-4D97-AF65-F5344CB8AC3E}">
        <p14:creationId xmlns:p14="http://schemas.microsoft.com/office/powerpoint/2010/main" val="3268313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Editing Members	</a:t>
            </a:r>
            <a:endParaRPr lang="en-US" dirty="0"/>
          </a:p>
        </p:txBody>
      </p:sp>
      <p:sp>
        <p:nvSpPr>
          <p:cNvPr id="3" name="Content Placeholder 2"/>
          <p:cNvSpPr>
            <a:spLocks noGrp="1"/>
          </p:cNvSpPr>
          <p:nvPr>
            <p:ph idx="1"/>
          </p:nvPr>
        </p:nvSpPr>
        <p:spPr/>
        <p:txBody>
          <a:bodyPr/>
          <a:lstStyle/>
          <a:p>
            <a:r>
              <a:rPr lang="en-US" dirty="0" smtClean="0"/>
              <a:t>Any text editor will do</a:t>
            </a:r>
          </a:p>
          <a:p>
            <a:r>
              <a:rPr lang="en-US" dirty="0" smtClean="0"/>
              <a:t>My preference is SPFPC </a:t>
            </a:r>
          </a:p>
          <a:p>
            <a:r>
              <a:rPr lang="en-US" dirty="0" smtClean="0"/>
              <a:t>But Notepad/</a:t>
            </a:r>
            <a:r>
              <a:rPr lang="en-US" dirty="0" err="1" smtClean="0"/>
              <a:t>Wordpad</a:t>
            </a:r>
            <a:r>
              <a:rPr lang="en-US" dirty="0" smtClean="0"/>
              <a:t> or any other will do – just be careful of line numbers</a:t>
            </a:r>
            <a:endParaRPr lang="en-US" dirty="0"/>
          </a:p>
        </p:txBody>
      </p:sp>
    </p:spTree>
    <p:extLst>
      <p:ext uri="{BB962C8B-B14F-4D97-AF65-F5344CB8AC3E}">
        <p14:creationId xmlns:p14="http://schemas.microsoft.com/office/powerpoint/2010/main" val="2795818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Build your AUTOEXEC.SAS</a:t>
            </a:r>
            <a:endParaRPr lang="en-US" dirty="0"/>
          </a:p>
        </p:txBody>
      </p:sp>
      <p:sp>
        <p:nvSpPr>
          <p:cNvPr id="3" name="TextBox 2"/>
          <p:cNvSpPr txBox="1"/>
          <p:nvPr/>
        </p:nvSpPr>
        <p:spPr>
          <a:xfrm>
            <a:off x="2996119" y="2597285"/>
            <a:ext cx="7478266" cy="3970318"/>
          </a:xfrm>
          <a:prstGeom prst="rect">
            <a:avLst/>
          </a:prstGeom>
          <a:noFill/>
        </p:spPr>
        <p:txBody>
          <a:bodyPr wrap="none" rtlCol="0">
            <a:spAutoFit/>
          </a:bodyPr>
          <a:lstStyle/>
          <a:p>
            <a:r>
              <a:rPr lang="en-US" dirty="0" smtClean="0"/>
              <a:t>Choose the AUTOEXEC member in the SOURCLIB appropriate to your OS –</a:t>
            </a:r>
          </a:p>
          <a:p>
            <a:r>
              <a:rPr lang="en-US" dirty="0"/>
              <a:t> </a:t>
            </a:r>
            <a:endParaRPr lang="en-US" dirty="0" smtClean="0"/>
          </a:p>
          <a:p>
            <a:r>
              <a:rPr lang="en-US" dirty="0"/>
              <a:t>	</a:t>
            </a:r>
            <a:r>
              <a:rPr lang="en-US" dirty="0" smtClean="0"/>
              <a:t>AUTOEXEC – Windows</a:t>
            </a:r>
          </a:p>
          <a:p>
            <a:r>
              <a:rPr lang="en-US" dirty="0"/>
              <a:t>	</a:t>
            </a:r>
            <a:r>
              <a:rPr lang="en-US" dirty="0" smtClean="0"/>
              <a:t>AUTOEXEU – LINUX</a:t>
            </a:r>
          </a:p>
          <a:p>
            <a:endParaRPr lang="en-US" dirty="0"/>
          </a:p>
          <a:p>
            <a:r>
              <a:rPr lang="en-US" dirty="0" smtClean="0"/>
              <a:t>These lines need to be changed to point at your MXG directories</a:t>
            </a:r>
          </a:p>
          <a:p>
            <a:endParaRPr lang="en-US" dirty="0"/>
          </a:p>
          <a:p>
            <a:r>
              <a:rPr lang="en-US" dirty="0" smtClean="0"/>
              <a:t>/* </a:t>
            </a:r>
            <a:r>
              <a:rPr lang="en-US" dirty="0"/>
              <a:t>REQUIRED FILENAME/LIBNAME FOR MXG SOURCE, FORMAT, LOCATIONS */</a:t>
            </a:r>
          </a:p>
          <a:p>
            <a:r>
              <a:rPr lang="en-US" dirty="0"/>
              <a:t>FILENAME SOURCLIB ('C:\MXG\USERID' 'C:\MXG\SOURCLIB');</a:t>
            </a:r>
          </a:p>
          <a:p>
            <a:r>
              <a:rPr lang="en-US" dirty="0"/>
              <a:t>LIBNAME  LIBRARY   'C:\MXG\FORMATS';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257820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move MXG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If MXG is the only SAS usage on the mainframe the SAS license cost on a per user basis can be very high </a:t>
            </a:r>
          </a:p>
          <a:p>
            <a:pPr lvl="1"/>
            <a:r>
              <a:rPr lang="en-US" dirty="0" smtClean="0"/>
              <a:t>One customer with a 2817-407 and 409 have annual costs of 160,000</a:t>
            </a:r>
          </a:p>
          <a:p>
            <a:pPr lvl="1"/>
            <a:r>
              <a:rPr lang="en-US" dirty="0" smtClean="0"/>
              <a:t>The cost of upgrading the 407 to a 409 is 50,000 for the upgrade and an increase of 16,000 in the annual fee</a:t>
            </a:r>
          </a:p>
          <a:p>
            <a:r>
              <a:rPr lang="en-US" dirty="0" smtClean="0"/>
              <a:t>The cost of an ASCII license (Windows or LINUX) is much lower</a:t>
            </a:r>
          </a:p>
          <a:p>
            <a:r>
              <a:rPr lang="en-US" dirty="0" smtClean="0"/>
              <a:t>If you have a small CEC and can limit SAS to that CEC you may be able to mitigate that cost somewhat</a:t>
            </a:r>
          </a:p>
          <a:p>
            <a:r>
              <a:rPr lang="en-US" dirty="0" smtClean="0"/>
              <a:t>The BUILDPDB process often runs more quickly on a healthy PC than on </a:t>
            </a:r>
            <a:r>
              <a:rPr lang="en-US" dirty="0" err="1" smtClean="0"/>
              <a:t>zOS</a:t>
            </a:r>
            <a:endParaRPr lang="en-US" dirty="0" smtClean="0"/>
          </a:p>
          <a:p>
            <a:pPr lvl="1"/>
            <a:r>
              <a:rPr lang="en-US" dirty="0" err="1" smtClean="0"/>
              <a:t>zOS</a:t>
            </a:r>
            <a:r>
              <a:rPr lang="en-US" dirty="0" smtClean="0"/>
              <a:t> typically is managing many more tasks than the PC</a:t>
            </a:r>
          </a:p>
          <a:p>
            <a:pPr lvl="1"/>
            <a:r>
              <a:rPr lang="en-US" dirty="0" smtClean="0"/>
              <a:t>SAS multi-threads better on ASCII</a:t>
            </a:r>
          </a:p>
          <a:p>
            <a:pPr marL="457200" lvl="1" indent="0">
              <a:buNone/>
            </a:pPr>
            <a:endParaRPr lang="en-US" dirty="0"/>
          </a:p>
        </p:txBody>
      </p:sp>
    </p:spTree>
    <p:extLst>
      <p:ext uri="{BB962C8B-B14F-4D97-AF65-F5344CB8AC3E}">
        <p14:creationId xmlns:p14="http://schemas.microsoft.com/office/powerpoint/2010/main" val="32583474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Build Your AUTOEXEC</a:t>
            </a:r>
            <a:endParaRPr lang="en-US" dirty="0"/>
          </a:p>
        </p:txBody>
      </p:sp>
      <p:sp>
        <p:nvSpPr>
          <p:cNvPr id="4" name="TextBox 3"/>
          <p:cNvSpPr txBox="1"/>
          <p:nvPr/>
        </p:nvSpPr>
        <p:spPr>
          <a:xfrm>
            <a:off x="2226735" y="1280845"/>
            <a:ext cx="6588926" cy="4801314"/>
          </a:xfrm>
          <a:prstGeom prst="rect">
            <a:avLst/>
          </a:prstGeom>
          <a:noFill/>
        </p:spPr>
        <p:txBody>
          <a:bodyPr wrap="square" rtlCol="0">
            <a:spAutoFit/>
          </a:bodyPr>
          <a:lstStyle/>
          <a:p>
            <a:endParaRPr lang="en-US" dirty="0"/>
          </a:p>
          <a:p>
            <a:r>
              <a:rPr lang="en-US" dirty="0" smtClean="0"/>
              <a:t>Delete these lines – they will be handled later</a:t>
            </a:r>
          </a:p>
          <a:p>
            <a:endParaRPr lang="en-US" dirty="0"/>
          </a:p>
          <a:p>
            <a:r>
              <a:rPr lang="en-US" dirty="0" smtClean="0"/>
              <a:t> </a:t>
            </a:r>
            <a:r>
              <a:rPr lang="en-US" sz="900" dirty="0">
                <a:solidFill>
                  <a:srgbClr val="FF0000"/>
                </a:solidFill>
              </a:rPr>
              <a:t>/* 1. TO READ DOWNLOADED Z/OS SMF DATA FROM ASCII DISK FILE AND TO   */</a:t>
            </a:r>
          </a:p>
          <a:p>
            <a:r>
              <a:rPr lang="en-US" sz="900" dirty="0">
                <a:solidFill>
                  <a:srgbClr val="FF0000"/>
                </a:solidFill>
              </a:rPr>
              <a:t> /*    ALWAYS HAVE AN INFILE SMF POINTING TO AN SMF FILE FOR TESTING: */</a:t>
            </a:r>
          </a:p>
          <a:p>
            <a:endParaRPr lang="en-US" sz="900" dirty="0">
              <a:solidFill>
                <a:srgbClr val="FF0000"/>
              </a:solidFill>
            </a:endParaRPr>
          </a:p>
          <a:p>
            <a:r>
              <a:rPr lang="en-US" sz="900" dirty="0">
                <a:solidFill>
                  <a:srgbClr val="FF0000"/>
                </a:solidFill>
              </a:rPr>
              <a:t> FILENAME SMF      'C:\MXG\SMFDATA\SMFSMALL.U'</a:t>
            </a:r>
          </a:p>
          <a:p>
            <a:r>
              <a:rPr lang="en-US" sz="900" dirty="0">
                <a:solidFill>
                  <a:srgbClr val="FF0000"/>
                </a:solidFill>
              </a:rPr>
              <a:t>                       RECFM=S370VBS LRECL=32760 BLKSIZE=32760;</a:t>
            </a:r>
          </a:p>
          <a:p>
            <a:endParaRPr lang="en-US" sz="900" dirty="0">
              <a:solidFill>
                <a:srgbClr val="FF0000"/>
              </a:solidFill>
            </a:endParaRPr>
          </a:p>
          <a:p>
            <a:r>
              <a:rPr lang="en-US" sz="900" dirty="0">
                <a:solidFill>
                  <a:srgbClr val="FF0000"/>
                </a:solidFill>
              </a:rPr>
              <a:t> /* 2. TO READ CONCATENATED DOWNLOADED SMF FILES, USE THIS SYNTAX</a:t>
            </a:r>
          </a:p>
          <a:p>
            <a:endParaRPr lang="en-US" sz="900" dirty="0">
              <a:solidFill>
                <a:srgbClr val="FF0000"/>
              </a:solidFill>
            </a:endParaRPr>
          </a:p>
          <a:p>
            <a:r>
              <a:rPr lang="en-US" sz="900" dirty="0">
                <a:solidFill>
                  <a:srgbClr val="FF0000"/>
                </a:solidFill>
              </a:rPr>
              <a:t> FILENAME SMF  (</a:t>
            </a:r>
          </a:p>
          <a:p>
            <a:r>
              <a:rPr lang="en-US" sz="900" dirty="0">
                <a:solidFill>
                  <a:srgbClr val="FF0000"/>
                </a:solidFill>
              </a:rPr>
              <a:t>                'C:\MXG\SMFDATA\SMFSMALL.U'</a:t>
            </a:r>
          </a:p>
          <a:p>
            <a:r>
              <a:rPr lang="en-US" sz="900" dirty="0">
                <a:solidFill>
                  <a:srgbClr val="FF0000"/>
                </a:solidFill>
              </a:rPr>
              <a:t>                'C:\MXG\SMFDATA\SMFSMAL2.U'</a:t>
            </a:r>
          </a:p>
          <a:p>
            <a:r>
              <a:rPr lang="en-US" sz="900" dirty="0">
                <a:solidFill>
                  <a:srgbClr val="FF0000"/>
                </a:solidFill>
              </a:rPr>
              <a:t>                )    RECFM=S370VBS LRECL=32760 BLKSIZE=32760;    */</a:t>
            </a:r>
          </a:p>
          <a:p>
            <a:endParaRPr lang="en-US" sz="900" dirty="0">
              <a:solidFill>
                <a:srgbClr val="FF0000"/>
              </a:solidFill>
            </a:endParaRPr>
          </a:p>
          <a:p>
            <a:r>
              <a:rPr lang="en-US" sz="900" dirty="0">
                <a:solidFill>
                  <a:srgbClr val="FF0000"/>
                </a:solidFill>
              </a:rPr>
              <a:t> /* 3. TO USE FTP ACCESS METHOD TO READ SMF DATA WITHOUT DOWNLOAD:</a:t>
            </a:r>
          </a:p>
          <a:p>
            <a:endParaRPr lang="en-US" sz="900" dirty="0">
              <a:solidFill>
                <a:srgbClr val="FF0000"/>
              </a:solidFill>
            </a:endParaRPr>
          </a:p>
          <a:p>
            <a:r>
              <a:rPr lang="en-US" sz="900" dirty="0">
                <a:solidFill>
                  <a:srgbClr val="FF0000"/>
                </a:solidFill>
              </a:rPr>
              <a:t> FILENAME SMF FTP ("'SYS1.SMF'" "'SYS2.SMF'" ... )</a:t>
            </a:r>
          </a:p>
          <a:p>
            <a:r>
              <a:rPr lang="en-US" sz="900" dirty="0">
                <a:solidFill>
                  <a:srgbClr val="FF0000"/>
                </a:solidFill>
              </a:rPr>
              <a:t>                     USER='XXXXXX' HOST='YYYYYYY' DEBUG</a:t>
            </a:r>
          </a:p>
          <a:p>
            <a:r>
              <a:rPr lang="en-US" sz="900" dirty="0">
                <a:solidFill>
                  <a:srgbClr val="FF0000"/>
                </a:solidFill>
              </a:rPr>
              <a:t>                     S370VS RCMD='SITE RDW' LRECL=32760</a:t>
            </a:r>
          </a:p>
          <a:p>
            <a:r>
              <a:rPr lang="en-US" sz="900" dirty="0">
                <a:solidFill>
                  <a:srgbClr val="FF0000"/>
                </a:solidFill>
              </a:rPr>
              <a:t>                     PASS='XXXXXXXX';</a:t>
            </a:r>
          </a:p>
          <a:p>
            <a:r>
              <a:rPr lang="en-US" sz="900" dirty="0">
                <a:solidFill>
                  <a:srgbClr val="FF0000"/>
                </a:solidFill>
              </a:rPr>
              <a:t>       NOTE: IF YOUR SMF DATA IS ON TAPE, YOU SHOULD USE:</a:t>
            </a:r>
          </a:p>
          <a:p>
            <a:r>
              <a:rPr lang="en-US" sz="900" dirty="0">
                <a:solidFill>
                  <a:srgbClr val="FF0000"/>
                </a:solidFill>
              </a:rPr>
              <a:t>                     RCMD='SITE RDW READTAPEFORMAT=S'            */</a:t>
            </a:r>
          </a:p>
          <a:p>
            <a:endParaRPr lang="en-US" sz="900" dirty="0">
              <a:solidFill>
                <a:srgbClr val="FF0000"/>
              </a:solidFill>
            </a:endParaRPr>
          </a:p>
          <a:p>
            <a:r>
              <a:rPr lang="en-US" sz="900" dirty="0">
                <a:solidFill>
                  <a:srgbClr val="FF0000"/>
                </a:solidFill>
              </a:rPr>
              <a:t>LIBNAME  PDB      'C:\MXG\PDB';</a:t>
            </a:r>
          </a:p>
          <a:p>
            <a:r>
              <a:rPr lang="en-US" sz="900" dirty="0">
                <a:solidFill>
                  <a:srgbClr val="FF0000"/>
                </a:solidFill>
              </a:rPr>
              <a:t>LIBNAME  CICSTRAN 'C:\MXG\CICSTRAN';</a:t>
            </a:r>
          </a:p>
          <a:p>
            <a:r>
              <a:rPr lang="en-US" sz="900" dirty="0">
                <a:solidFill>
                  <a:srgbClr val="FF0000"/>
                </a:solidFill>
              </a:rPr>
              <a:t>LIBNAME  SPIN     'C:\MXG\SPIN';</a:t>
            </a:r>
          </a:p>
          <a:p>
            <a:r>
              <a:rPr lang="en-US" sz="900" dirty="0">
                <a:solidFill>
                  <a:srgbClr val="FF0000"/>
                </a:solidFill>
              </a:rPr>
              <a:t>LIBNAME  DB2ACCT  'C:\MXG\DB2ACCT ';</a:t>
            </a:r>
          </a:p>
          <a:p>
            <a:endParaRPr lang="en-US" sz="900" dirty="0"/>
          </a:p>
        </p:txBody>
      </p:sp>
    </p:spTree>
    <p:extLst>
      <p:ext uri="{BB962C8B-B14F-4D97-AF65-F5344CB8AC3E}">
        <p14:creationId xmlns:p14="http://schemas.microsoft.com/office/powerpoint/2010/main" val="1604214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Build Your AUTOEXEC</a:t>
            </a:r>
            <a:endParaRPr lang="en-US" dirty="0"/>
          </a:p>
        </p:txBody>
      </p:sp>
      <p:sp>
        <p:nvSpPr>
          <p:cNvPr id="3" name="Content Placeholder 2"/>
          <p:cNvSpPr>
            <a:spLocks noGrp="1"/>
          </p:cNvSpPr>
          <p:nvPr>
            <p:ph idx="1"/>
          </p:nvPr>
        </p:nvSpPr>
        <p:spPr/>
        <p:txBody>
          <a:bodyPr/>
          <a:lstStyle/>
          <a:p>
            <a:r>
              <a:rPr lang="en-US" dirty="0" smtClean="0"/>
              <a:t>Save in your USERID SOURCLIB</a:t>
            </a:r>
          </a:p>
          <a:p>
            <a:r>
              <a:rPr lang="en-US" dirty="0" smtClean="0"/>
              <a:t>Create an MXG shortcut</a:t>
            </a:r>
          </a:p>
          <a:p>
            <a:pPr lvl="1"/>
            <a:r>
              <a:rPr lang="en-US" dirty="0" smtClean="0"/>
              <a:t>Copy the SAS shortcut on your desktop</a:t>
            </a:r>
          </a:p>
          <a:p>
            <a:pPr lvl="1"/>
            <a:r>
              <a:rPr lang="en-US" dirty="0" smtClean="0"/>
              <a:t>Add to the properties:</a:t>
            </a:r>
          </a:p>
          <a:p>
            <a:pPr lvl="2"/>
            <a:r>
              <a:rPr lang="en-US" dirty="0" smtClean="0"/>
              <a:t> </a:t>
            </a:r>
            <a:r>
              <a:rPr lang="en-US" dirty="0"/>
              <a:t>-autoexec </a:t>
            </a:r>
            <a:r>
              <a:rPr lang="en-US" dirty="0" smtClean="0"/>
              <a:t>‘your </a:t>
            </a:r>
            <a:r>
              <a:rPr lang="en-US" dirty="0" err="1" smtClean="0"/>
              <a:t>userid</a:t>
            </a:r>
            <a:r>
              <a:rPr lang="en-US" dirty="0" smtClean="0"/>
              <a:t> </a:t>
            </a:r>
            <a:r>
              <a:rPr lang="en-US" dirty="0" err="1" smtClean="0"/>
              <a:t>sourclib</a:t>
            </a:r>
            <a:r>
              <a:rPr lang="en-US" dirty="0" smtClean="0"/>
              <a:t>\</a:t>
            </a:r>
            <a:r>
              <a:rPr lang="en-US" dirty="0" err="1" smtClean="0"/>
              <a:t>autoexec.sas</a:t>
            </a:r>
            <a:r>
              <a:rPr lang="en-US" dirty="0"/>
              <a:t>'</a:t>
            </a:r>
            <a:endParaRPr lang="en-US" dirty="0" smtClean="0"/>
          </a:p>
          <a:p>
            <a:pPr lvl="1"/>
            <a:r>
              <a:rPr lang="en-US" dirty="0" smtClean="0"/>
              <a:t>Rename to MXG</a:t>
            </a:r>
          </a:p>
          <a:p>
            <a:pPr lvl="1"/>
            <a:r>
              <a:rPr lang="en-US" dirty="0"/>
              <a:t>C</a:t>
            </a:r>
            <a:r>
              <a:rPr lang="en-US" dirty="0" smtClean="0"/>
              <a:t>hange the ICON if you wish</a:t>
            </a:r>
          </a:p>
          <a:p>
            <a:pPr lvl="1"/>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16082" y="5147674"/>
            <a:ext cx="889349" cy="875742"/>
          </a:xfrm>
          <a:prstGeom prst="rect">
            <a:avLst/>
          </a:prstGeom>
        </p:spPr>
      </p:pic>
    </p:spTree>
    <p:extLst>
      <p:ext uri="{BB962C8B-B14F-4D97-AF65-F5344CB8AC3E}">
        <p14:creationId xmlns:p14="http://schemas.microsoft.com/office/powerpoint/2010/main" val="4119841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Now See If It Works	</a:t>
            </a:r>
            <a:endParaRPr lang="en-US" dirty="0"/>
          </a:p>
        </p:txBody>
      </p:sp>
      <p:sp>
        <p:nvSpPr>
          <p:cNvPr id="3" name="Content Placeholder 2"/>
          <p:cNvSpPr>
            <a:spLocks noGrp="1"/>
          </p:cNvSpPr>
          <p:nvPr>
            <p:ph idx="4294967295"/>
          </p:nvPr>
        </p:nvSpPr>
        <p:spPr>
          <a:xfrm>
            <a:off x="0" y="1825625"/>
            <a:ext cx="10515600" cy="4351338"/>
          </a:xfrm>
        </p:spPr>
        <p:txBody>
          <a:bodyPr>
            <a:normAutofit lnSpcReduction="10000"/>
          </a:bodyPr>
          <a:lstStyle/>
          <a:p>
            <a:pPr marL="0" indent="0">
              <a:buNone/>
            </a:pPr>
            <a:r>
              <a:rPr lang="en-US" dirty="0" smtClean="0"/>
              <a:t>Click on your MXG shortcut – SAS should start and you should see something like this in the SASLOG – if you don’t there is a problem with your AUTOEXEC: </a:t>
            </a:r>
          </a:p>
          <a:p>
            <a:pPr marL="0" indent="0">
              <a:buNone/>
            </a:pPr>
            <a:endParaRPr lang="en-US" dirty="0"/>
          </a:p>
          <a:p>
            <a:pPr marL="0" indent="0">
              <a:buNone/>
            </a:pPr>
            <a:r>
              <a:rPr lang="en-US" sz="1900" dirty="0" smtClean="0"/>
              <a:t>	</a:t>
            </a:r>
            <a:r>
              <a:rPr lang="en-US" sz="1900" b="1" dirty="0" smtClean="0">
                <a:solidFill>
                  <a:srgbClr val="FF0000"/>
                </a:solidFill>
              </a:rPr>
              <a:t>WELCOME </a:t>
            </a:r>
            <a:r>
              <a:rPr lang="en-US" sz="1900" b="1" dirty="0">
                <a:solidFill>
                  <a:srgbClr val="FF0000"/>
                </a:solidFill>
              </a:rPr>
              <a:t>TO MXG SOFTWARE, FROM MERRILL CONSULTANTS, DALLAS, TEXAS</a:t>
            </a:r>
          </a:p>
          <a:p>
            <a:pPr marL="0" indent="0">
              <a:buNone/>
            </a:pPr>
            <a:r>
              <a:rPr lang="en-US" sz="1900" b="1" dirty="0" smtClean="0">
                <a:solidFill>
                  <a:srgbClr val="FF0000"/>
                </a:solidFill>
              </a:rPr>
              <a:t>	TECH </a:t>
            </a:r>
            <a:r>
              <a:rPr lang="en-US" sz="1900" b="1" dirty="0">
                <a:solidFill>
                  <a:srgbClr val="FF0000"/>
                </a:solidFill>
              </a:rPr>
              <a:t>SUPPORT:   214 351 1966    SUPPORT@MXG.COM    WWW.MXG.COM</a:t>
            </a:r>
          </a:p>
          <a:p>
            <a:pPr marL="0" indent="0">
              <a:buNone/>
            </a:pPr>
            <a:r>
              <a:rPr lang="en-US" sz="1900" b="1" dirty="0" smtClean="0">
                <a:solidFill>
                  <a:srgbClr val="FF0000"/>
                </a:solidFill>
              </a:rPr>
              <a:t>	MXG </a:t>
            </a:r>
            <a:r>
              <a:rPr lang="en-US" sz="1900" b="1" dirty="0">
                <a:solidFill>
                  <a:srgbClr val="FF0000"/>
                </a:solidFill>
              </a:rPr>
              <a:t>33.12 DATED NOV 25, 2015 HAS BEEN INITIALIZED.</a:t>
            </a:r>
          </a:p>
          <a:p>
            <a:pPr marL="0" indent="0">
              <a:buNone/>
            </a:pPr>
            <a:r>
              <a:rPr lang="en-US" sz="1900" b="1" dirty="0" smtClean="0">
                <a:solidFill>
                  <a:srgbClr val="FF0000"/>
                </a:solidFill>
              </a:rPr>
              <a:t>	NOTE</a:t>
            </a:r>
            <a:r>
              <a:rPr lang="en-US" sz="1900" b="1" dirty="0">
                <a:solidFill>
                  <a:srgbClr val="FF0000"/>
                </a:solidFill>
              </a:rPr>
              <a:t>: </a:t>
            </a:r>
            <a:r>
              <a:rPr lang="en-US" sz="1900" b="1" dirty="0" err="1">
                <a:solidFill>
                  <a:srgbClr val="FF0000"/>
                </a:solidFill>
              </a:rPr>
              <a:t>Fileref</a:t>
            </a:r>
            <a:r>
              <a:rPr lang="en-US" sz="1900" b="1" dirty="0">
                <a:solidFill>
                  <a:srgbClr val="FF0000"/>
                </a:solidFill>
              </a:rPr>
              <a:t>= SOURCLIB</a:t>
            </a:r>
          </a:p>
          <a:p>
            <a:pPr marL="0" indent="0">
              <a:buNone/>
            </a:pPr>
            <a:r>
              <a:rPr lang="en-US" sz="1900" b="1" dirty="0">
                <a:solidFill>
                  <a:srgbClr val="FF0000"/>
                </a:solidFill>
              </a:rPr>
              <a:t>  </a:t>
            </a:r>
            <a:r>
              <a:rPr lang="en-US" sz="1900" b="1" dirty="0" smtClean="0">
                <a:solidFill>
                  <a:srgbClr val="FF0000"/>
                </a:solidFill>
              </a:rPr>
              <a:t>	    </a:t>
            </a:r>
            <a:r>
              <a:rPr lang="en-US" sz="1900" b="1" dirty="0">
                <a:solidFill>
                  <a:srgbClr val="FF0000"/>
                </a:solidFill>
              </a:rPr>
              <a:t>Physical Name= D:\CHANGES</a:t>
            </a:r>
          </a:p>
          <a:p>
            <a:pPr marL="0" indent="0">
              <a:buNone/>
            </a:pPr>
            <a:r>
              <a:rPr lang="en-US" sz="1900" b="1" dirty="0">
                <a:solidFill>
                  <a:srgbClr val="FF0000"/>
                </a:solidFill>
              </a:rPr>
              <a:t>    </a:t>
            </a:r>
            <a:r>
              <a:rPr lang="en-US" sz="1900" b="1" dirty="0" smtClean="0">
                <a:solidFill>
                  <a:srgbClr val="FF0000"/>
                </a:solidFill>
              </a:rPr>
              <a:t>	    </a:t>
            </a:r>
            <a:r>
              <a:rPr lang="en-US" sz="1900" b="1" dirty="0">
                <a:solidFill>
                  <a:srgbClr val="FF0000"/>
                </a:solidFill>
              </a:rPr>
              <a:t>Physical Name= D:\</a:t>
            </a:r>
            <a:r>
              <a:rPr lang="en-US" sz="1900" b="1" dirty="0" smtClean="0">
                <a:solidFill>
                  <a:srgbClr val="FF0000"/>
                </a:solidFill>
              </a:rPr>
              <a:t>V3312</a:t>
            </a:r>
            <a:endParaRPr lang="en-US" b="1" dirty="0">
              <a:solidFill>
                <a:srgbClr val="FF0000"/>
              </a:solidFill>
            </a:endParaRPr>
          </a:p>
          <a:p>
            <a:endParaRPr lang="en-US" dirty="0"/>
          </a:p>
          <a:p>
            <a:pPr marL="0" indent="0">
              <a:buNone/>
            </a:pPr>
            <a:endParaRPr lang="en-US" dirty="0"/>
          </a:p>
        </p:txBody>
      </p:sp>
      <p:sp>
        <p:nvSpPr>
          <p:cNvPr id="4" name="TextBox 3"/>
          <p:cNvSpPr txBox="1"/>
          <p:nvPr/>
        </p:nvSpPr>
        <p:spPr>
          <a:xfrm>
            <a:off x="300625" y="2116899"/>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9198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Setting up daily/weekly/monthly Jobs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You could use your existing BUILDPDB job but…</a:t>
            </a:r>
          </a:p>
          <a:p>
            <a:r>
              <a:rPr lang="en-US" dirty="0" smtClean="0"/>
              <a:t>We recommend using a combination of UTILBLDP and BLDSMPDB</a:t>
            </a:r>
          </a:p>
          <a:p>
            <a:pPr lvl="1"/>
            <a:r>
              <a:rPr lang="en-US" dirty="0" smtClean="0"/>
              <a:t>UTILBLDP allows you to add data to the BUILDPDB process</a:t>
            </a:r>
          </a:p>
          <a:p>
            <a:pPr lvl="1"/>
            <a:r>
              <a:rPr lang="en-US" dirty="0" smtClean="0"/>
              <a:t>UTILBLDP allows you to REMOVE data from the BUILDPDB Process</a:t>
            </a:r>
          </a:p>
          <a:p>
            <a:pPr lvl="1"/>
            <a:r>
              <a:rPr lang="en-US" dirty="0" smtClean="0"/>
              <a:t>BLDSMPDB can run daily/weekly/monthly all in one job</a:t>
            </a:r>
          </a:p>
          <a:p>
            <a:pPr lvl="1"/>
            <a:r>
              <a:rPr lang="en-US" dirty="0" smtClean="0"/>
              <a:t>BLDSMPDB allows you to ‘trim’ datasets from weekly/</a:t>
            </a:r>
            <a:r>
              <a:rPr lang="en-US" dirty="0" err="1" smtClean="0"/>
              <a:t>montly</a:t>
            </a:r>
            <a:r>
              <a:rPr lang="en-US" dirty="0" smtClean="0"/>
              <a:t> jobs</a:t>
            </a:r>
          </a:p>
          <a:p>
            <a:pPr lvl="1"/>
            <a:r>
              <a:rPr lang="en-US" dirty="0" smtClean="0"/>
              <a:t>BLDSMPDB invokes VMXGALOC to automatically create and manage PDB libraries</a:t>
            </a:r>
            <a:endParaRPr lang="en-US" dirty="0"/>
          </a:p>
        </p:txBody>
      </p:sp>
    </p:spTree>
    <p:extLst>
      <p:ext uri="{BB962C8B-B14F-4D97-AF65-F5344CB8AC3E}">
        <p14:creationId xmlns:p14="http://schemas.microsoft.com/office/powerpoint/2010/main" val="3434416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SAS Macros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MXG uses many SAS macros to drive this process.  Very few use positional parameters but instead use </a:t>
            </a:r>
            <a:r>
              <a:rPr lang="en-US" dirty="0" err="1" smtClean="0"/>
              <a:t>symbolics</a:t>
            </a:r>
            <a:endParaRPr lang="en-US" dirty="0" smtClean="0"/>
          </a:p>
          <a:p>
            <a:r>
              <a:rPr lang="en-US" dirty="0" smtClean="0"/>
              <a:t>The rules for coding macro calls are simple</a:t>
            </a:r>
          </a:p>
          <a:p>
            <a:r>
              <a:rPr lang="en-US" dirty="0" smtClean="0"/>
              <a:t>%</a:t>
            </a:r>
            <a:r>
              <a:rPr lang="en-US" dirty="0" err="1" smtClean="0"/>
              <a:t>macroname</a:t>
            </a:r>
            <a:r>
              <a:rPr lang="en-US" dirty="0" smtClean="0"/>
              <a:t>(parameter1=x,parameter2=y);</a:t>
            </a:r>
          </a:p>
          <a:p>
            <a:r>
              <a:rPr lang="en-US" dirty="0" smtClean="0"/>
              <a:t>%</a:t>
            </a:r>
            <a:r>
              <a:rPr lang="en-US" dirty="0" err="1" smtClean="0"/>
              <a:t>macroname</a:t>
            </a:r>
            <a:r>
              <a:rPr lang="en-US" dirty="0" smtClean="0"/>
              <a:t> causes SAS to look in the AUTOCALLs file and if it finds a member of that name that defines a macro of the same name compiles it</a:t>
            </a:r>
          </a:p>
          <a:p>
            <a:r>
              <a:rPr lang="en-US" dirty="0" smtClean="0"/>
              <a:t>Parameters are separated by commas except for the final one specified which concludes the call with a );</a:t>
            </a:r>
            <a:endParaRPr lang="en-US" dirty="0"/>
          </a:p>
        </p:txBody>
      </p:sp>
    </p:spTree>
    <p:extLst>
      <p:ext uri="{BB962C8B-B14F-4D97-AF65-F5344CB8AC3E}">
        <p14:creationId xmlns:p14="http://schemas.microsoft.com/office/powerpoint/2010/main" val="811543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SAS Macros	</a:t>
            </a:r>
            <a:endParaRPr lang="en-US" dirty="0"/>
          </a:p>
        </p:txBody>
      </p:sp>
      <p:sp>
        <p:nvSpPr>
          <p:cNvPr id="3" name="Content Placeholder 2"/>
          <p:cNvSpPr>
            <a:spLocks noGrp="1"/>
          </p:cNvSpPr>
          <p:nvPr>
            <p:ph idx="1"/>
          </p:nvPr>
        </p:nvSpPr>
        <p:spPr/>
        <p:txBody>
          <a:bodyPr/>
          <a:lstStyle/>
          <a:p>
            <a:r>
              <a:rPr lang="en-US" dirty="0" smtClean="0"/>
              <a:t>There can also be macros with positional parameters separated by commas but they are rarely used in MXG and then only for macros that are ‘hidden’ in the source that you are not expected to use.</a:t>
            </a:r>
            <a:endParaRPr lang="en-US" dirty="0"/>
          </a:p>
        </p:txBody>
      </p:sp>
    </p:spTree>
    <p:extLst>
      <p:ext uri="{BB962C8B-B14F-4D97-AF65-F5344CB8AC3E}">
        <p14:creationId xmlns:p14="http://schemas.microsoft.com/office/powerpoint/2010/main" val="939328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Note about large datasets	</a:t>
            </a:r>
            <a:endParaRPr lang="en-US" dirty="0"/>
          </a:p>
        </p:txBody>
      </p:sp>
      <p:sp>
        <p:nvSpPr>
          <p:cNvPr id="3" name="Content Placeholder 2"/>
          <p:cNvSpPr>
            <a:spLocks noGrp="1"/>
          </p:cNvSpPr>
          <p:nvPr>
            <p:ph idx="1"/>
          </p:nvPr>
        </p:nvSpPr>
        <p:spPr/>
        <p:txBody>
          <a:bodyPr/>
          <a:lstStyle/>
          <a:p>
            <a:r>
              <a:rPr lang="en-US" dirty="0" smtClean="0"/>
              <a:t>Many sites have routed CICSTRAN/DB2ACCT and other large datasets to tape on </a:t>
            </a:r>
            <a:r>
              <a:rPr lang="en-US" dirty="0" err="1" smtClean="0"/>
              <a:t>zOS</a:t>
            </a:r>
            <a:r>
              <a:rPr lang="en-US" dirty="0" smtClean="0"/>
              <a:t>.  </a:t>
            </a:r>
          </a:p>
          <a:p>
            <a:r>
              <a:rPr lang="en-US" dirty="0" smtClean="0"/>
              <a:t>That is not an option on ASCII and is not really needed </a:t>
            </a:r>
          </a:p>
          <a:p>
            <a:r>
              <a:rPr lang="en-US" dirty="0" smtClean="0"/>
              <a:t>All data can be directed to PDB or kept separately if desired</a:t>
            </a:r>
          </a:p>
          <a:p>
            <a:r>
              <a:rPr lang="en-US" dirty="0" smtClean="0"/>
              <a:t>Locking on ASCII is at the SAS dataset level rather than the LIBNAME level as it is on </a:t>
            </a:r>
            <a:r>
              <a:rPr lang="en-US" dirty="0" err="1" smtClean="0"/>
              <a:t>zOS</a:t>
            </a:r>
            <a:r>
              <a:rPr lang="en-US" dirty="0" smtClean="0"/>
              <a:t> so multiple datasets can be pointed at the same LIBNAME without an issue</a:t>
            </a:r>
            <a:endParaRPr lang="en-US" dirty="0"/>
          </a:p>
        </p:txBody>
      </p:sp>
    </p:spTree>
    <p:extLst>
      <p:ext uri="{BB962C8B-B14F-4D97-AF65-F5344CB8AC3E}">
        <p14:creationId xmlns:p14="http://schemas.microsoft.com/office/powerpoint/2010/main" val="1836363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Using UTILBLDP </a:t>
            </a:r>
            <a:endParaRPr lang="en-US" dirty="0"/>
          </a:p>
        </p:txBody>
      </p:sp>
      <p:sp>
        <p:nvSpPr>
          <p:cNvPr id="3" name="Content Placeholder 2"/>
          <p:cNvSpPr>
            <a:spLocks noGrp="1"/>
          </p:cNvSpPr>
          <p:nvPr>
            <p:ph idx="1"/>
          </p:nvPr>
        </p:nvSpPr>
        <p:spPr/>
        <p:txBody>
          <a:bodyPr/>
          <a:lstStyle/>
          <a:p>
            <a:r>
              <a:rPr lang="en-US" dirty="0" smtClean="0"/>
              <a:t>UTILBLDP is a SAS MACRO driven by parameters that replaces the need to create the old EXPDB*** members in your USERID.SOURCLIB</a:t>
            </a:r>
          </a:p>
          <a:p>
            <a:r>
              <a:rPr lang="en-US" dirty="0" smtClean="0"/>
              <a:t>You can add data</a:t>
            </a:r>
          </a:p>
          <a:p>
            <a:r>
              <a:rPr lang="en-US" dirty="0" smtClean="0"/>
              <a:t>You can remove data</a:t>
            </a:r>
          </a:p>
          <a:p>
            <a:r>
              <a:rPr lang="en-US" dirty="0" smtClean="0"/>
              <a:t>You can set datasets to 0 OBSERVATIONS</a:t>
            </a:r>
          </a:p>
          <a:p>
            <a:r>
              <a:rPr lang="en-US" dirty="0" smtClean="0"/>
              <a:t>You can specify things to be included after BUILDPDB</a:t>
            </a:r>
          </a:p>
          <a:p>
            <a:r>
              <a:rPr lang="en-US" dirty="0" smtClean="0"/>
              <a:t>You can suppress things automatically included</a:t>
            </a:r>
            <a:endParaRPr lang="en-US" dirty="0"/>
          </a:p>
        </p:txBody>
      </p:sp>
    </p:spTree>
    <p:extLst>
      <p:ext uri="{BB962C8B-B14F-4D97-AF65-F5344CB8AC3E}">
        <p14:creationId xmlns:p14="http://schemas.microsoft.com/office/powerpoint/2010/main" val="3965812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UTILBLDP Important Parameters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OUTFILE=INSTREAM – where to send the generated SAS code – though INSTREAM is not the default it is what is recommended</a:t>
            </a:r>
          </a:p>
          <a:p>
            <a:r>
              <a:rPr lang="en-US" dirty="0" smtClean="0"/>
              <a:t>BUILDPDB=YES to invoke BUILDPDB – A value of NO suppresses BUILDPDB and can be used to read multiple SMF record types in a single pass of the SMF dataset</a:t>
            </a:r>
          </a:p>
          <a:p>
            <a:r>
              <a:rPr lang="en-US" dirty="0" smtClean="0"/>
              <a:t>USERADD= records to be added to the PDB for IBM records with a value LE 128 all that is needed is the record number.  For others the record type followed by the record number as HSM/251 to include TYPEHSM with a record ID of 251</a:t>
            </a:r>
            <a:endParaRPr lang="en-US" dirty="0"/>
          </a:p>
        </p:txBody>
      </p:sp>
    </p:spTree>
    <p:extLst>
      <p:ext uri="{BB962C8B-B14F-4D97-AF65-F5344CB8AC3E}">
        <p14:creationId xmlns:p14="http://schemas.microsoft.com/office/powerpoint/2010/main" val="361563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UTILBLDP Important Parameters</a:t>
            </a:r>
            <a:endParaRPr lang="en-US" dirty="0"/>
          </a:p>
        </p:txBody>
      </p:sp>
      <p:sp>
        <p:nvSpPr>
          <p:cNvPr id="3" name="Content Placeholder 2"/>
          <p:cNvSpPr>
            <a:spLocks noGrp="1"/>
          </p:cNvSpPr>
          <p:nvPr>
            <p:ph idx="1"/>
          </p:nvPr>
        </p:nvSpPr>
        <p:spPr/>
        <p:txBody>
          <a:bodyPr/>
          <a:lstStyle/>
          <a:p>
            <a:r>
              <a:rPr lang="en-US" dirty="0" smtClean="0"/>
              <a:t>SUPPRESS – a list of records to be suppressed that will not be placed in the PDB – for examples SUPPRESS=74 78 would suppress the type 74 and 78 RMF data</a:t>
            </a:r>
          </a:p>
          <a:p>
            <a:r>
              <a:rPr lang="en-US" dirty="0" smtClean="0"/>
              <a:t>ZEROOBS – a list of types of data to be places in the PDB with 0 observations (rarely used)</a:t>
            </a:r>
            <a:endParaRPr lang="en-US" dirty="0"/>
          </a:p>
        </p:txBody>
      </p:sp>
    </p:spTree>
    <p:extLst>
      <p:ext uri="{BB962C8B-B14F-4D97-AF65-F5344CB8AC3E}">
        <p14:creationId xmlns:p14="http://schemas.microsoft.com/office/powerpoint/2010/main" val="3932166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Why Move MXG?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Reporting in ASCII SAS is more ‘robust’ than on </a:t>
            </a:r>
            <a:r>
              <a:rPr lang="en-US" dirty="0" err="1" smtClean="0"/>
              <a:t>zOS</a:t>
            </a:r>
            <a:endParaRPr lang="en-US" dirty="0" smtClean="0"/>
          </a:p>
          <a:p>
            <a:pPr lvl="1"/>
            <a:r>
              <a:rPr lang="en-US" dirty="0" smtClean="0"/>
              <a:t>Creating graphs on </a:t>
            </a:r>
            <a:r>
              <a:rPr lang="en-US" dirty="0" err="1" smtClean="0"/>
              <a:t>zOS</a:t>
            </a:r>
            <a:r>
              <a:rPr lang="en-US" dirty="0" smtClean="0"/>
              <a:t> can be done but can be complex</a:t>
            </a:r>
          </a:p>
          <a:p>
            <a:pPr lvl="1"/>
            <a:r>
              <a:rPr lang="en-US" dirty="0" smtClean="0"/>
              <a:t>Can also be extremely memory intense</a:t>
            </a:r>
          </a:p>
          <a:p>
            <a:pPr lvl="1"/>
            <a:r>
              <a:rPr lang="en-US" dirty="0" smtClean="0"/>
              <a:t>Is simplest with access to USS file structures</a:t>
            </a:r>
          </a:p>
          <a:p>
            <a:r>
              <a:rPr lang="en-US" dirty="0" smtClean="0"/>
              <a:t>The interfaces to the PC tools your customer uses (EXCEL, PDF, </a:t>
            </a:r>
            <a:r>
              <a:rPr lang="en-US" dirty="0" err="1" smtClean="0"/>
              <a:t>etc</a:t>
            </a:r>
            <a:r>
              <a:rPr lang="en-US" dirty="0" smtClean="0"/>
              <a:t>) are simpler</a:t>
            </a:r>
          </a:p>
          <a:p>
            <a:r>
              <a:rPr lang="en-US" dirty="0" smtClean="0"/>
              <a:t>Multiple ‘jobs’ can be running on ASCII against the same SAS data libraries	</a:t>
            </a:r>
          </a:p>
          <a:p>
            <a:pPr lvl="1"/>
            <a:r>
              <a:rPr lang="en-US" dirty="0" smtClean="0"/>
              <a:t>LOCKING on </a:t>
            </a:r>
            <a:r>
              <a:rPr lang="en-US" dirty="0" err="1" smtClean="0"/>
              <a:t>zOS</a:t>
            </a:r>
            <a:r>
              <a:rPr lang="en-US" dirty="0" smtClean="0"/>
              <a:t> is at the LIBNAME level – on ASCII it is at the SAS </a:t>
            </a:r>
            <a:r>
              <a:rPr lang="en-US" smtClean="0"/>
              <a:t>dataset level</a:t>
            </a:r>
            <a:endParaRPr lang="en-US" dirty="0" smtClean="0"/>
          </a:p>
          <a:p>
            <a:endParaRPr lang="en-US" dirty="0"/>
          </a:p>
        </p:txBody>
      </p:sp>
    </p:spTree>
    <p:extLst>
      <p:ext uri="{BB962C8B-B14F-4D97-AF65-F5344CB8AC3E}">
        <p14:creationId xmlns:p14="http://schemas.microsoft.com/office/powerpoint/2010/main" val="26649123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UTILBLDP – 	Documentation/Example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Many other parameters are documented in the MXG SOURCLIB member UTILBLDP</a:t>
            </a:r>
          </a:p>
          <a:p>
            <a:r>
              <a:rPr lang="en-US" dirty="0" smtClean="0"/>
              <a:t>Add the TYPE6156 data to the PDB along with HSM and suppress the TYPE74 data</a:t>
            </a:r>
          </a:p>
          <a:p>
            <a:pPr marL="457200" lvl="1" indent="0">
              <a:buNone/>
            </a:pPr>
            <a:r>
              <a:rPr lang="en-US" dirty="0" smtClean="0"/>
              <a:t>%UTILBLDP(</a:t>
            </a:r>
          </a:p>
          <a:p>
            <a:pPr marL="457200" lvl="1" indent="0">
              <a:buNone/>
            </a:pPr>
            <a:r>
              <a:rPr lang="en-US" dirty="0"/>
              <a:t>	</a:t>
            </a:r>
            <a:r>
              <a:rPr lang="en-US" dirty="0" smtClean="0"/>
              <a:t>BUILDPDB=YES,</a:t>
            </a:r>
          </a:p>
          <a:p>
            <a:pPr marL="457200" lvl="1" indent="0">
              <a:buNone/>
            </a:pPr>
            <a:r>
              <a:rPr lang="en-US" dirty="0"/>
              <a:t>	</a:t>
            </a:r>
            <a:r>
              <a:rPr lang="en-US" dirty="0" smtClean="0"/>
              <a:t>USERADD=6156 HSM/251,</a:t>
            </a:r>
          </a:p>
          <a:p>
            <a:pPr marL="457200" lvl="1" indent="0">
              <a:buNone/>
            </a:pPr>
            <a:r>
              <a:rPr lang="en-US" dirty="0"/>
              <a:t> </a:t>
            </a:r>
            <a:r>
              <a:rPr lang="en-US" dirty="0" smtClean="0"/>
              <a:t>	SUPPRESS=74,</a:t>
            </a:r>
          </a:p>
          <a:p>
            <a:pPr marL="457200" lvl="1" indent="0">
              <a:buNone/>
            </a:pPr>
            <a:r>
              <a:rPr lang="en-US" dirty="0"/>
              <a:t> </a:t>
            </a:r>
            <a:r>
              <a:rPr lang="en-US" dirty="0" smtClean="0"/>
              <a:t>      OUTFILE=INSTREAM</a:t>
            </a:r>
          </a:p>
          <a:p>
            <a:pPr marL="457200" lvl="1" indent="0">
              <a:buNone/>
            </a:pPr>
            <a:r>
              <a:rPr lang="en-US" dirty="0" smtClean="0"/>
              <a:t>);</a:t>
            </a:r>
            <a:endParaRPr lang="en-US" dirty="0"/>
          </a:p>
        </p:txBody>
      </p:sp>
    </p:spTree>
    <p:extLst>
      <p:ext uri="{BB962C8B-B14F-4D97-AF65-F5344CB8AC3E}">
        <p14:creationId xmlns:p14="http://schemas.microsoft.com/office/powerpoint/2010/main" val="34787541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UTILBLDP – Generated SAS Code</a:t>
            </a:r>
            <a:endParaRPr lang="en-US" dirty="0"/>
          </a:p>
        </p:txBody>
      </p:sp>
      <p:sp>
        <p:nvSpPr>
          <p:cNvPr id="4" name="TextBox 3"/>
          <p:cNvSpPr txBox="1"/>
          <p:nvPr/>
        </p:nvSpPr>
        <p:spPr>
          <a:xfrm flipH="1">
            <a:off x="2185802" y="1439693"/>
            <a:ext cx="8738359" cy="4524315"/>
          </a:xfrm>
          <a:prstGeom prst="rect">
            <a:avLst/>
          </a:prstGeom>
          <a:noFill/>
        </p:spPr>
        <p:txBody>
          <a:bodyPr wrap="square" rtlCol="0">
            <a:spAutoFit/>
          </a:bodyPr>
          <a:lstStyle/>
          <a:p>
            <a:r>
              <a:rPr lang="en-US" dirty="0"/>
              <a:t>SOURCE CODE CREATED BY UTILBLDP</a:t>
            </a:r>
          </a:p>
          <a:p>
            <a:r>
              <a:rPr lang="en-US" dirty="0"/>
              <a:t> /**********************************************************/</a:t>
            </a:r>
          </a:p>
          <a:p>
            <a:r>
              <a:rPr lang="en-US" dirty="0"/>
              <a:t> /* COPYRIGHT 1999,2015 MERRILL CONSULTANTS DALLAS TX USA  */</a:t>
            </a:r>
          </a:p>
          <a:p>
            <a:r>
              <a:rPr lang="en-US" dirty="0"/>
              <a:t> /* THIS SYSIN WAS CREATED BY UTILBLDP AT CHANGE 33.269.   */</a:t>
            </a:r>
          </a:p>
          <a:p>
            <a:r>
              <a:rPr lang="en-US" dirty="0"/>
              <a:t> %LET MACKEEP=%QUOTE(</a:t>
            </a:r>
          </a:p>
          <a:p>
            <a:r>
              <a:rPr lang="en-US" dirty="0"/>
              <a:t>   /*MXG STRONGLY RECOMMENDS PUTTING THE FOLLOWING*/</a:t>
            </a:r>
          </a:p>
          <a:p>
            <a:r>
              <a:rPr lang="en-US" dirty="0"/>
              <a:t>   /*MACRO DEFINITIONS FOR THE ID MACROS IN YOUR  */</a:t>
            </a:r>
          </a:p>
          <a:p>
            <a:r>
              <a:rPr lang="en-US" dirty="0"/>
              <a:t>   /*USERID.SOURCLIB(IMACKEEP) MEMBER, RATHER THAN*/</a:t>
            </a:r>
          </a:p>
          <a:p>
            <a:r>
              <a:rPr lang="en-US" dirty="0"/>
              <a:t>   /*IN THE SYSIN INPUT, SO THEY ARE ALWAYS DEFINED*/</a:t>
            </a:r>
          </a:p>
          <a:p>
            <a:r>
              <a:rPr lang="en-US" dirty="0"/>
              <a:t>   MACRO _IDHSMDS 251 %</a:t>
            </a:r>
          </a:p>
          <a:p>
            <a:r>
              <a:rPr lang="en-US" dirty="0"/>
              <a:t>   MACRO _CDE74 IF 99 = -99 THEN RETURN; %</a:t>
            </a:r>
          </a:p>
          <a:p>
            <a:r>
              <a:rPr lang="en-US" dirty="0"/>
              <a:t>   /* MXGWARN: ONE OR MORE OF THE RMF RECORDS NEEDED */</a:t>
            </a:r>
          </a:p>
          <a:p>
            <a:r>
              <a:rPr lang="en-US" dirty="0"/>
              <a:t>   /* MXGWARN: BY RMFINTRV HAS BEEN SUPPRESSED. SOME */</a:t>
            </a:r>
          </a:p>
          <a:p>
            <a:r>
              <a:rPr lang="en-US" dirty="0"/>
              <a:t>   /* MXGWARN: FIELDS MAY BE EMPTY IN RMFINTRV.      */</a:t>
            </a:r>
          </a:p>
          <a:p>
            <a:r>
              <a:rPr lang="en-US" dirty="0"/>
              <a:t>   /* MXGWARN: SUPPRESSED RECORDS ARE: 74     */</a:t>
            </a:r>
          </a:p>
          <a:p>
            <a:r>
              <a:rPr lang="en-US" dirty="0"/>
              <a:t>   MACRO _S74      </a:t>
            </a:r>
            <a:r>
              <a:rPr lang="en-US" dirty="0" smtClean="0"/>
              <a:t>%</a:t>
            </a:r>
            <a:endParaRPr lang="en-US" dirty="0"/>
          </a:p>
        </p:txBody>
      </p:sp>
    </p:spTree>
    <p:extLst>
      <p:ext uri="{BB962C8B-B14F-4D97-AF65-F5344CB8AC3E}">
        <p14:creationId xmlns:p14="http://schemas.microsoft.com/office/powerpoint/2010/main" val="1956855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UTILBLDP – Generated SAS Code</a:t>
            </a:r>
            <a:endParaRPr lang="en-US" dirty="0"/>
          </a:p>
        </p:txBody>
      </p:sp>
      <p:sp>
        <p:nvSpPr>
          <p:cNvPr id="3" name="TextBox 2"/>
          <p:cNvSpPr txBox="1"/>
          <p:nvPr/>
        </p:nvSpPr>
        <p:spPr>
          <a:xfrm>
            <a:off x="2252737" y="1574366"/>
            <a:ext cx="7490298" cy="4801314"/>
          </a:xfrm>
          <a:prstGeom prst="rect">
            <a:avLst/>
          </a:prstGeom>
          <a:noFill/>
        </p:spPr>
        <p:txBody>
          <a:bodyPr wrap="square" rtlCol="0">
            <a:spAutoFit/>
          </a:bodyPr>
          <a:lstStyle/>
          <a:p>
            <a:r>
              <a:rPr lang="en-US" dirty="0"/>
              <a:t> MACRO _VARUSER /* USER SMF _VAR DEFINITIONS */</a:t>
            </a:r>
          </a:p>
          <a:p>
            <a:r>
              <a:rPr lang="en-US" dirty="0"/>
              <a:t>     _VAR6156</a:t>
            </a:r>
          </a:p>
          <a:p>
            <a:r>
              <a:rPr lang="en-US" dirty="0"/>
              <a:t>     _VARHSM</a:t>
            </a:r>
          </a:p>
          <a:p>
            <a:r>
              <a:rPr lang="en-US" dirty="0"/>
              <a:t>     _VAR113</a:t>
            </a:r>
          </a:p>
          <a:p>
            <a:r>
              <a:rPr lang="en-US" dirty="0"/>
              <a:t>   %</a:t>
            </a:r>
          </a:p>
          <a:p>
            <a:r>
              <a:rPr lang="en-US" dirty="0"/>
              <a:t>   MACRO _CDEUSER /* USER SMF _CDE DEFINITIONS */</a:t>
            </a:r>
          </a:p>
          <a:p>
            <a:r>
              <a:rPr lang="en-US" dirty="0"/>
              <a:t>     _CDE6156</a:t>
            </a:r>
          </a:p>
          <a:p>
            <a:r>
              <a:rPr lang="en-US" dirty="0"/>
              <a:t>     _CDEHSM</a:t>
            </a:r>
          </a:p>
          <a:p>
            <a:r>
              <a:rPr lang="en-US" dirty="0"/>
              <a:t>     _CDE113</a:t>
            </a:r>
          </a:p>
          <a:p>
            <a:r>
              <a:rPr lang="en-US" dirty="0"/>
              <a:t>   %</a:t>
            </a:r>
          </a:p>
          <a:p>
            <a:r>
              <a:rPr lang="en-US" dirty="0"/>
              <a:t> );</a:t>
            </a:r>
          </a:p>
          <a:p>
            <a:r>
              <a:rPr lang="en-US" dirty="0"/>
              <a:t> %LET EPDBOUT=%QUOTE(</a:t>
            </a:r>
          </a:p>
          <a:p>
            <a:r>
              <a:rPr lang="en-US" dirty="0"/>
              <a:t>   _S6156</a:t>
            </a:r>
          </a:p>
          <a:p>
            <a:r>
              <a:rPr lang="en-US" dirty="0"/>
              <a:t>   _SHSM</a:t>
            </a:r>
          </a:p>
          <a:p>
            <a:r>
              <a:rPr lang="en-US" dirty="0"/>
              <a:t>   _S113</a:t>
            </a:r>
          </a:p>
          <a:p>
            <a:r>
              <a:rPr lang="en-US" dirty="0"/>
              <a:t> );</a:t>
            </a:r>
          </a:p>
          <a:p>
            <a:r>
              <a:rPr lang="en-US" dirty="0"/>
              <a:t> </a:t>
            </a:r>
          </a:p>
        </p:txBody>
      </p:sp>
    </p:spTree>
    <p:extLst>
      <p:ext uri="{BB962C8B-B14F-4D97-AF65-F5344CB8AC3E}">
        <p14:creationId xmlns:p14="http://schemas.microsoft.com/office/powerpoint/2010/main" val="6749376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UTILBLDP </a:t>
            </a:r>
            <a:r>
              <a:rPr lang="en-US" dirty="0"/>
              <a:t>– Generated SAS Code</a:t>
            </a:r>
          </a:p>
        </p:txBody>
      </p:sp>
      <p:sp>
        <p:nvSpPr>
          <p:cNvPr id="3" name="TextBox 2"/>
          <p:cNvSpPr txBox="1"/>
          <p:nvPr/>
        </p:nvSpPr>
        <p:spPr>
          <a:xfrm>
            <a:off x="2602932" y="1398482"/>
            <a:ext cx="6789907" cy="5047536"/>
          </a:xfrm>
          <a:prstGeom prst="rect">
            <a:avLst/>
          </a:prstGeom>
          <a:noFill/>
        </p:spPr>
        <p:txBody>
          <a:bodyPr wrap="square" rtlCol="0">
            <a:spAutoFit/>
          </a:bodyPr>
          <a:lstStyle/>
          <a:p>
            <a:r>
              <a:rPr lang="en-US" sz="1600" dirty="0" smtClean="0"/>
              <a:t>%</a:t>
            </a:r>
            <a:r>
              <a:rPr lang="en-US" sz="1600" dirty="0"/>
              <a:t>LET EPDBINC=%QUOTE(</a:t>
            </a:r>
          </a:p>
          <a:p>
            <a:r>
              <a:rPr lang="en-US" sz="1600" dirty="0"/>
              <a:t>   VMAC6156</a:t>
            </a:r>
          </a:p>
          <a:p>
            <a:r>
              <a:rPr lang="en-US" sz="1600" dirty="0"/>
              <a:t>   VMACHSM</a:t>
            </a:r>
          </a:p>
          <a:p>
            <a:r>
              <a:rPr lang="en-US" sz="1600" dirty="0"/>
              <a:t>   VMAC113</a:t>
            </a:r>
          </a:p>
          <a:p>
            <a:r>
              <a:rPr lang="en-US" sz="1600" dirty="0"/>
              <a:t> );</a:t>
            </a:r>
          </a:p>
          <a:p>
            <a:r>
              <a:rPr lang="en-US" sz="1600" dirty="0"/>
              <a:t>   %LET PTY74=&amp;MXGWORK;      /* NO OUTPUT */</a:t>
            </a:r>
          </a:p>
          <a:p>
            <a:r>
              <a:rPr lang="en-US" sz="1600" dirty="0"/>
              <a:t>   %LET PTY74CA=&amp;MXGWORK;    /* NO OUTPUT */</a:t>
            </a:r>
          </a:p>
          <a:p>
            <a:r>
              <a:rPr lang="en-US" sz="1600" dirty="0"/>
              <a:t>   %LET PTY74CF=&amp;MXGWORK;    /* NO OUTPUT */</a:t>
            </a:r>
          </a:p>
          <a:p>
            <a:r>
              <a:rPr lang="en-US" sz="1600" dirty="0"/>
              <a:t>   %LET PTY74CO=&amp;MXGWORK;    /* NO OUTPUT */</a:t>
            </a:r>
          </a:p>
          <a:p>
            <a:r>
              <a:rPr lang="en-US" sz="1600" dirty="0"/>
              <a:t>   %LET PTY74LK=&amp;MXGWORK;    /* NO OUTPUT */</a:t>
            </a:r>
          </a:p>
          <a:p>
            <a:r>
              <a:rPr lang="en-US" sz="1600" dirty="0"/>
              <a:t>   %LET PTY74ME=&amp;MXGWORK;    /* NO OUTPUT */</a:t>
            </a:r>
          </a:p>
          <a:p>
            <a:r>
              <a:rPr lang="en-US" sz="1600" dirty="0"/>
              <a:t>   %LET PTY74OM=&amp;MXGWORK;    /* NO OUTPUT */</a:t>
            </a:r>
          </a:p>
          <a:p>
            <a:r>
              <a:rPr lang="en-US" sz="1600" dirty="0"/>
              <a:t>   %LET PTY74PA=&amp;MXGWORK;    /* NO OUTPUT */</a:t>
            </a:r>
          </a:p>
          <a:p>
            <a:r>
              <a:rPr lang="en-US" sz="1600" dirty="0"/>
              <a:t>   %LET PTY74ST=&amp;MXGWORK;    /* NO OUTPUT */</a:t>
            </a:r>
          </a:p>
          <a:p>
            <a:r>
              <a:rPr lang="en-US" sz="1600" dirty="0"/>
              <a:t>   %LET PTY74SY=&amp;MXGWORK;    /* NO OUTPUT */</a:t>
            </a:r>
          </a:p>
          <a:p>
            <a:r>
              <a:rPr lang="en-US" sz="1600" dirty="0"/>
              <a:t>   %LET PTY74TD=&amp;MXGWORK;    /* NO OUTPUT */</a:t>
            </a:r>
          </a:p>
          <a:p>
            <a:r>
              <a:rPr lang="en-US" sz="1600" dirty="0"/>
              <a:t>   %LET PTY746B=&amp;MXGWORK;    /* NO OUTPUT */</a:t>
            </a:r>
          </a:p>
          <a:p>
            <a:r>
              <a:rPr lang="en-US" sz="1600" dirty="0"/>
              <a:t>   %LET PTY746F=&amp;MXGWORK;    /* NO OUTPUT */</a:t>
            </a:r>
          </a:p>
          <a:p>
            <a:r>
              <a:rPr lang="en-US" sz="1600" dirty="0"/>
              <a:t>   %LET PTY746G=&amp;MXGWORK;    /* NO OUTPUT */</a:t>
            </a:r>
          </a:p>
          <a:p>
            <a:r>
              <a:rPr lang="en-US" dirty="0"/>
              <a:t> </a:t>
            </a:r>
          </a:p>
        </p:txBody>
      </p:sp>
    </p:spTree>
    <p:extLst>
      <p:ext uri="{BB962C8B-B14F-4D97-AF65-F5344CB8AC3E}">
        <p14:creationId xmlns:p14="http://schemas.microsoft.com/office/powerpoint/2010/main" val="3410237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UTILBLDP </a:t>
            </a:r>
            <a:r>
              <a:rPr lang="en-US" dirty="0"/>
              <a:t>– Generated SAS Code</a:t>
            </a:r>
          </a:p>
        </p:txBody>
      </p:sp>
      <p:sp>
        <p:nvSpPr>
          <p:cNvPr id="3" name="TextBox 2"/>
          <p:cNvSpPr txBox="1"/>
          <p:nvPr/>
        </p:nvSpPr>
        <p:spPr>
          <a:xfrm>
            <a:off x="2684834" y="2169268"/>
            <a:ext cx="6468894" cy="369332"/>
          </a:xfrm>
          <a:prstGeom prst="rect">
            <a:avLst/>
          </a:prstGeom>
          <a:noFill/>
        </p:spPr>
        <p:txBody>
          <a:bodyPr wrap="square" rtlCol="0">
            <a:spAutoFit/>
          </a:bodyPr>
          <a:lstStyle/>
          <a:p>
            <a:r>
              <a:rPr lang="en-US" dirty="0"/>
              <a:t> </a:t>
            </a:r>
          </a:p>
        </p:txBody>
      </p:sp>
      <p:sp>
        <p:nvSpPr>
          <p:cNvPr id="4" name="TextBox 3"/>
          <p:cNvSpPr txBox="1"/>
          <p:nvPr/>
        </p:nvSpPr>
        <p:spPr>
          <a:xfrm>
            <a:off x="2684834" y="2048688"/>
            <a:ext cx="6361890" cy="3046988"/>
          </a:xfrm>
          <a:prstGeom prst="rect">
            <a:avLst/>
          </a:prstGeom>
          <a:noFill/>
        </p:spPr>
        <p:txBody>
          <a:bodyPr wrap="square" rtlCol="0">
            <a:spAutoFit/>
          </a:bodyPr>
          <a:lstStyle/>
          <a:p>
            <a:r>
              <a:rPr lang="en-US" sz="1600" dirty="0"/>
              <a:t> /* NOW RUN BUILDPDB */</a:t>
            </a:r>
          </a:p>
          <a:p>
            <a:r>
              <a:rPr lang="en-US" sz="1600" dirty="0"/>
              <a:t> %INCLUDE SOURCLIB(BUILDPDB);</a:t>
            </a:r>
          </a:p>
          <a:p>
            <a:r>
              <a:rPr lang="en-US" sz="1600" dirty="0"/>
              <a:t> /* ADDITIONAL CODE INCLUSIONS */</a:t>
            </a:r>
          </a:p>
          <a:p>
            <a:r>
              <a:rPr lang="en-US" sz="1600" dirty="0"/>
              <a:t> %INCLUDE SOURCLIB(ASUM113);</a:t>
            </a:r>
          </a:p>
          <a:p>
            <a:r>
              <a:rPr lang="en-US" sz="1600" dirty="0"/>
              <a:t> %INCLUDE SOURCLIB(ASUMUOW);  /* RECOMMENDED */</a:t>
            </a:r>
          </a:p>
          <a:p>
            <a:r>
              <a:rPr lang="en-US" sz="1600" dirty="0"/>
              <a:t> %INCLUDE SOURCLIB(ASUMCICX); /* RECOMMENDED */</a:t>
            </a:r>
          </a:p>
          <a:p>
            <a:r>
              <a:rPr lang="en-US" sz="1600" dirty="0"/>
              <a:t> %INCLUDE SOURCLIB(ASUM70PR); /* RECOMMENDED */</a:t>
            </a:r>
          </a:p>
          <a:p>
            <a:r>
              <a:rPr lang="en-US" sz="1600" dirty="0"/>
              <a:t> %INCLUDE SOURCLIB(ASUMTAPE); /* RECOMMENDED */</a:t>
            </a:r>
          </a:p>
          <a:p>
            <a:r>
              <a:rPr lang="en-US" sz="1600" dirty="0"/>
              <a:t> %INCLUDE SOURCLIB(ASUMTMNT); /* RECOMMENDED */</a:t>
            </a:r>
          </a:p>
          <a:p>
            <a:r>
              <a:rPr lang="en-US" sz="1600" dirty="0"/>
              <a:t> %INCLUDE SOURCLIB(ASUMTALO); /* RECOMMENDED */</a:t>
            </a:r>
          </a:p>
          <a:p>
            <a:r>
              <a:rPr lang="en-US" sz="1600" dirty="0"/>
              <a:t> %INCLUDE SOURCLIB(ASUMDBAA); /* RECOMMENDED */</a:t>
            </a:r>
          </a:p>
          <a:p>
            <a:r>
              <a:rPr lang="en-US" sz="1600" dirty="0"/>
              <a:t>RUN;</a:t>
            </a:r>
          </a:p>
        </p:txBody>
      </p:sp>
    </p:spTree>
    <p:extLst>
      <p:ext uri="{BB962C8B-B14F-4D97-AF65-F5344CB8AC3E}">
        <p14:creationId xmlns:p14="http://schemas.microsoft.com/office/powerpoint/2010/main" val="16728368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UTILBLDP </a:t>
            </a:r>
            <a:r>
              <a:rPr lang="en-US" dirty="0"/>
              <a:t>– Generated SAS Code</a:t>
            </a:r>
          </a:p>
        </p:txBody>
      </p:sp>
      <p:sp>
        <p:nvSpPr>
          <p:cNvPr id="5" name="Rectangle 4"/>
          <p:cNvSpPr/>
          <p:nvPr/>
        </p:nvSpPr>
        <p:spPr>
          <a:xfrm>
            <a:off x="2921541" y="1477333"/>
            <a:ext cx="6096000" cy="4708981"/>
          </a:xfrm>
          <a:prstGeom prst="rect">
            <a:avLst/>
          </a:prstGeom>
        </p:spPr>
        <p:txBody>
          <a:bodyPr>
            <a:spAutoFit/>
          </a:bodyPr>
          <a:lstStyle/>
          <a:p>
            <a:r>
              <a:rPr lang="en-US" sz="1200" dirty="0">
                <a:latin typeface="SAS Monospace" panose="020B0609020202020204" pitchFamily="49" charset="0"/>
              </a:rPr>
              <a:t>MACRO _VARUSER _VARUSER %</a:t>
            </a:r>
          </a:p>
          <a:p>
            <a:r>
              <a:rPr lang="en-US" sz="1200" dirty="0">
                <a:latin typeface="SAS Monospace" panose="020B0609020202020204" pitchFamily="49" charset="0"/>
              </a:rPr>
              <a:t>MACRO _CDEUSER _CDEUSER %</a:t>
            </a:r>
          </a:p>
          <a:p>
            <a:r>
              <a:rPr lang="en-US" sz="1200" dirty="0">
                <a:latin typeface="SAS Monospace" panose="020B0609020202020204" pitchFamily="49" charset="0"/>
              </a:rPr>
              <a:t>%LET MACKEEP=;</a:t>
            </a:r>
          </a:p>
          <a:p>
            <a:r>
              <a:rPr lang="en-US" sz="1200" dirty="0">
                <a:latin typeface="SAS Monospace" panose="020B0609020202020204" pitchFamily="49" charset="0"/>
              </a:rPr>
              <a:t>%LET EPDBOUT=;</a:t>
            </a:r>
          </a:p>
          <a:p>
            <a:r>
              <a:rPr lang="en-US" sz="1200" dirty="0">
                <a:latin typeface="SAS Monospace" panose="020B0609020202020204" pitchFamily="49" charset="0"/>
              </a:rPr>
              <a:t>%LET EPDBINC=;</a:t>
            </a:r>
          </a:p>
          <a:p>
            <a:r>
              <a:rPr lang="en-US" sz="1200" dirty="0">
                <a:latin typeface="SAS Monospace" panose="020B0609020202020204" pitchFamily="49" charset="0"/>
              </a:rPr>
              <a:t>%LET EPDBCDE=;</a:t>
            </a:r>
          </a:p>
          <a:p>
            <a:r>
              <a:rPr lang="en-US" sz="1200" dirty="0">
                <a:latin typeface="SAS Monospace" panose="020B0609020202020204" pitchFamily="49" charset="0"/>
              </a:rPr>
              <a:t>%LET EPDBVAR=;</a:t>
            </a:r>
          </a:p>
          <a:p>
            <a:r>
              <a:rPr lang="en-US" sz="1200" dirty="0">
                <a:latin typeface="SAS Monospace" panose="020B0609020202020204" pitchFamily="49" charset="0"/>
              </a:rPr>
              <a:t>%LET MACDB2H=;</a:t>
            </a:r>
          </a:p>
          <a:p>
            <a:r>
              <a:rPr lang="en-US" sz="1200" dirty="0">
                <a:latin typeface="SAS Monospace" panose="020B0609020202020204" pitchFamily="49" charset="0"/>
              </a:rPr>
              <a:t>%LET MAC110H=;</a:t>
            </a:r>
          </a:p>
          <a:p>
            <a:r>
              <a:rPr lang="en-US" sz="1200" dirty="0">
                <a:latin typeface="SAS Monospace" panose="020B0609020202020204" pitchFamily="49" charset="0"/>
              </a:rPr>
              <a:t>%LET MACFILE=;</a:t>
            </a:r>
          </a:p>
          <a:p>
            <a:r>
              <a:rPr lang="en-US" sz="1200" dirty="0">
                <a:latin typeface="SAS Monospace" panose="020B0609020202020204" pitchFamily="49" charset="0"/>
              </a:rPr>
              <a:t>OPTIONS OBS=9223372036854775807;</a:t>
            </a:r>
          </a:p>
          <a:p>
            <a:r>
              <a:rPr lang="en-US" sz="1200" dirty="0">
                <a:latin typeface="SAS Monospace" panose="020B0609020202020204" pitchFamily="49" charset="0"/>
              </a:rPr>
              <a:t>%LET DONEANALID= ;</a:t>
            </a:r>
          </a:p>
          <a:p>
            <a:r>
              <a:rPr lang="en-US" sz="1200" dirty="0">
                <a:latin typeface="SAS Monospace" panose="020B0609020202020204" pitchFamily="49" charset="0"/>
              </a:rPr>
              <a:t>   MACRO _CDE74 _CDE74 %</a:t>
            </a:r>
          </a:p>
          <a:p>
            <a:r>
              <a:rPr lang="en-US" sz="1200" dirty="0">
                <a:latin typeface="SAS Monospace" panose="020B0609020202020204" pitchFamily="49" charset="0"/>
              </a:rPr>
              <a:t>   MACRO _S74 _S74 %</a:t>
            </a:r>
          </a:p>
          <a:p>
            <a:r>
              <a:rPr lang="en-US" sz="1200" dirty="0">
                <a:latin typeface="SAS Monospace" panose="020B0609020202020204" pitchFamily="49" charset="0"/>
              </a:rPr>
              <a:t> /* USER SMF RECORD CLEAR  _CDE _VAR MACROS */</a:t>
            </a:r>
          </a:p>
          <a:p>
            <a:endParaRPr lang="en-US" sz="1200" dirty="0">
              <a:latin typeface="SAS Monospace" panose="020B0609020202020204" pitchFamily="49" charset="0"/>
            </a:endParaRPr>
          </a:p>
          <a:p>
            <a:r>
              <a:rPr lang="en-US" sz="1200" dirty="0">
                <a:latin typeface="SAS Monospace" panose="020B0609020202020204" pitchFamily="49" charset="0"/>
              </a:rPr>
              <a:t>MACRO _VAR6156 _VAR6156 </a:t>
            </a:r>
            <a:r>
              <a:rPr lang="en-US" sz="1200" dirty="0" smtClean="0">
                <a:latin typeface="SAS Monospace" panose="020B0609020202020204" pitchFamily="49" charset="0"/>
              </a:rPr>
              <a:t>%</a:t>
            </a:r>
            <a:endParaRPr lang="en-US" sz="1200" dirty="0">
              <a:latin typeface="SAS Monospace" panose="020B0609020202020204" pitchFamily="49" charset="0"/>
            </a:endParaRPr>
          </a:p>
          <a:p>
            <a:r>
              <a:rPr lang="en-US" sz="1200" dirty="0">
                <a:latin typeface="SAS Monospace" panose="020B0609020202020204" pitchFamily="49" charset="0"/>
              </a:rPr>
              <a:t>MACRO _CDE6156 _CDE6156 </a:t>
            </a:r>
            <a:r>
              <a:rPr lang="en-US" sz="1200" dirty="0" smtClean="0">
                <a:latin typeface="SAS Monospace" panose="020B0609020202020204" pitchFamily="49" charset="0"/>
              </a:rPr>
              <a:t>%</a:t>
            </a:r>
            <a:endParaRPr lang="en-US" sz="1200" dirty="0">
              <a:latin typeface="SAS Monospace" panose="020B0609020202020204" pitchFamily="49" charset="0"/>
            </a:endParaRPr>
          </a:p>
          <a:p>
            <a:r>
              <a:rPr lang="en-US" sz="1200" dirty="0">
                <a:latin typeface="SAS Monospace" panose="020B0609020202020204" pitchFamily="49" charset="0"/>
              </a:rPr>
              <a:t>MACRO _S6156 _S6156 </a:t>
            </a:r>
            <a:r>
              <a:rPr lang="en-US" sz="1200" dirty="0" smtClean="0">
                <a:latin typeface="SAS Monospace" panose="020B0609020202020204" pitchFamily="49" charset="0"/>
              </a:rPr>
              <a:t>%</a:t>
            </a:r>
            <a:endParaRPr lang="en-US" sz="1200" dirty="0">
              <a:latin typeface="SAS Monospace" panose="020B0609020202020204" pitchFamily="49" charset="0"/>
            </a:endParaRPr>
          </a:p>
          <a:p>
            <a:r>
              <a:rPr lang="en-US" sz="1200" dirty="0">
                <a:latin typeface="SAS Monospace" panose="020B0609020202020204" pitchFamily="49" charset="0"/>
              </a:rPr>
              <a:t>MACRO _VARHSM _VARHSM </a:t>
            </a:r>
            <a:r>
              <a:rPr lang="en-US" sz="1200" dirty="0" smtClean="0">
                <a:latin typeface="SAS Monospace" panose="020B0609020202020204" pitchFamily="49" charset="0"/>
              </a:rPr>
              <a:t>%</a:t>
            </a:r>
            <a:endParaRPr lang="en-US" sz="1200" dirty="0">
              <a:latin typeface="SAS Monospace" panose="020B0609020202020204" pitchFamily="49" charset="0"/>
            </a:endParaRPr>
          </a:p>
          <a:p>
            <a:r>
              <a:rPr lang="en-US" sz="1200" dirty="0">
                <a:latin typeface="SAS Monospace" panose="020B0609020202020204" pitchFamily="49" charset="0"/>
              </a:rPr>
              <a:t>MACRO _CDEHSM _CDEHSM </a:t>
            </a:r>
            <a:r>
              <a:rPr lang="en-US" sz="1200" dirty="0" smtClean="0">
                <a:latin typeface="SAS Monospace" panose="020B0609020202020204" pitchFamily="49" charset="0"/>
              </a:rPr>
              <a:t>%</a:t>
            </a:r>
            <a:endParaRPr lang="en-US" sz="1200" dirty="0">
              <a:latin typeface="SAS Monospace" panose="020B0609020202020204" pitchFamily="49" charset="0"/>
            </a:endParaRPr>
          </a:p>
          <a:p>
            <a:r>
              <a:rPr lang="en-US" sz="1200" dirty="0">
                <a:latin typeface="SAS Monospace" panose="020B0609020202020204" pitchFamily="49" charset="0"/>
              </a:rPr>
              <a:t>MACRO _SHSM _SHSM </a:t>
            </a:r>
            <a:r>
              <a:rPr lang="en-US" sz="1200" dirty="0" smtClean="0">
                <a:latin typeface="SAS Monospace" panose="020B0609020202020204" pitchFamily="49" charset="0"/>
              </a:rPr>
              <a:t>%</a:t>
            </a:r>
            <a:endParaRPr lang="en-US" sz="1200" dirty="0">
              <a:latin typeface="SAS Monospace" panose="020B0609020202020204" pitchFamily="49" charset="0"/>
            </a:endParaRPr>
          </a:p>
          <a:p>
            <a:r>
              <a:rPr lang="en-US" sz="1200" dirty="0">
                <a:latin typeface="SAS Monospace" panose="020B0609020202020204" pitchFamily="49" charset="0"/>
              </a:rPr>
              <a:t>MACRO _VAR113 _VAR113 </a:t>
            </a:r>
            <a:r>
              <a:rPr lang="en-US" sz="1200" dirty="0" smtClean="0">
                <a:latin typeface="SAS Monospace" panose="020B0609020202020204" pitchFamily="49" charset="0"/>
              </a:rPr>
              <a:t>%</a:t>
            </a:r>
            <a:endParaRPr lang="en-US" sz="1200" dirty="0">
              <a:latin typeface="SAS Monospace" panose="020B0609020202020204" pitchFamily="49" charset="0"/>
            </a:endParaRPr>
          </a:p>
          <a:p>
            <a:r>
              <a:rPr lang="en-US" sz="1200" dirty="0">
                <a:latin typeface="SAS Monospace" panose="020B0609020202020204" pitchFamily="49" charset="0"/>
              </a:rPr>
              <a:t>MACRO _CDE113 _CDE113 </a:t>
            </a:r>
            <a:r>
              <a:rPr lang="en-US" sz="1200" dirty="0" smtClean="0">
                <a:latin typeface="SAS Monospace" panose="020B0609020202020204" pitchFamily="49" charset="0"/>
              </a:rPr>
              <a:t>%</a:t>
            </a:r>
            <a:endParaRPr lang="en-US" sz="1200" dirty="0">
              <a:latin typeface="SAS Monospace" panose="020B0609020202020204" pitchFamily="49" charset="0"/>
            </a:endParaRPr>
          </a:p>
          <a:p>
            <a:r>
              <a:rPr lang="en-US" sz="1200" dirty="0">
                <a:latin typeface="SAS Monospace" panose="020B0609020202020204" pitchFamily="49" charset="0"/>
              </a:rPr>
              <a:t>MACRO _S113 _S113 %</a:t>
            </a:r>
            <a:endParaRPr lang="en-US" sz="1200" dirty="0"/>
          </a:p>
        </p:txBody>
      </p:sp>
    </p:spTree>
    <p:extLst>
      <p:ext uri="{BB962C8B-B14F-4D97-AF65-F5344CB8AC3E}">
        <p14:creationId xmlns:p14="http://schemas.microsoft.com/office/powerpoint/2010/main" val="4123566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AD-Hoc Read of Multiple SMF Types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Assume you need the 1415 42  and 74 records for an analysis of IO</a:t>
            </a:r>
          </a:p>
          <a:p>
            <a:endParaRPr lang="en-US" dirty="0" smtClean="0"/>
          </a:p>
          <a:p>
            <a:pPr marL="457200" lvl="1" indent="0">
              <a:buNone/>
            </a:pPr>
            <a:r>
              <a:rPr lang="en-US" sz="2000" b="1" dirty="0" smtClean="0">
                <a:latin typeface="Corbel" panose="020B0503020204020204" pitchFamily="34" charset="0"/>
                <a:cs typeface="Cordia New" panose="020B0304020202020204" pitchFamily="34" charset="-34"/>
              </a:rPr>
              <a:t>                               FILENAME </a:t>
            </a:r>
            <a:r>
              <a:rPr lang="en-US" sz="2000" b="1" dirty="0">
                <a:latin typeface="Corbel" panose="020B0503020204020204" pitchFamily="34" charset="0"/>
                <a:cs typeface="Cordia New" panose="020B0304020202020204" pitchFamily="34" charset="-34"/>
              </a:rPr>
              <a:t>SMF FTP </a:t>
            </a:r>
            <a:r>
              <a:rPr lang="en-US" sz="2000" b="1" dirty="0" smtClean="0">
                <a:latin typeface="Corbel" panose="020B0503020204020204" pitchFamily="34" charset="0"/>
                <a:cs typeface="Cordia New" panose="020B0304020202020204" pitchFamily="34" charset="-34"/>
              </a:rPr>
              <a:t>("‘your daily </a:t>
            </a:r>
            <a:r>
              <a:rPr lang="en-US" sz="2000" b="1" dirty="0" err="1" smtClean="0">
                <a:latin typeface="Corbel" panose="020B0503020204020204" pitchFamily="34" charset="0"/>
                <a:cs typeface="Cordia New" panose="020B0304020202020204" pitchFamily="34" charset="-34"/>
              </a:rPr>
              <a:t>smf</a:t>
            </a:r>
            <a:r>
              <a:rPr lang="en-US" sz="2000" b="1" dirty="0" smtClean="0">
                <a:latin typeface="Corbel" panose="020B0503020204020204" pitchFamily="34" charset="0"/>
                <a:cs typeface="Cordia New" panose="020B0304020202020204" pitchFamily="34" charset="-34"/>
              </a:rPr>
              <a:t> tape </a:t>
            </a:r>
            <a:r>
              <a:rPr lang="en-US" sz="2000" b="1" dirty="0" err="1" smtClean="0">
                <a:latin typeface="Corbel" panose="020B0503020204020204" pitchFamily="34" charset="0"/>
                <a:cs typeface="Cordia New" panose="020B0304020202020204" pitchFamily="34" charset="-34"/>
              </a:rPr>
              <a:t>dsn</a:t>
            </a:r>
            <a:r>
              <a:rPr lang="en-US" sz="2000" b="1" dirty="0" smtClean="0">
                <a:latin typeface="Corbel" panose="020B0503020204020204" pitchFamily="34" charset="0"/>
                <a:cs typeface="Cordia New" panose="020B0304020202020204" pitchFamily="34" charset="-34"/>
              </a:rPr>
              <a:t>'")</a:t>
            </a:r>
            <a:endParaRPr lang="en-US" sz="2000" b="1" dirty="0">
              <a:latin typeface="Corbel" panose="020B0503020204020204" pitchFamily="34" charset="0"/>
              <a:cs typeface="Cordia New" panose="020B0304020202020204" pitchFamily="34" charset="-34"/>
            </a:endParaRPr>
          </a:p>
          <a:p>
            <a:pPr marL="457200" lvl="1" indent="0">
              <a:buNone/>
            </a:pPr>
            <a:r>
              <a:rPr lang="en-US" sz="2000" b="1" dirty="0" smtClean="0">
                <a:latin typeface="Corbel" panose="020B0503020204020204" pitchFamily="34" charset="0"/>
                <a:cs typeface="Cordia New" panose="020B0304020202020204" pitchFamily="34" charset="-34"/>
              </a:rPr>
              <a:t>                                    USER=‘</a:t>
            </a:r>
            <a:r>
              <a:rPr lang="en-US" sz="2000" b="1" dirty="0" err="1" smtClean="0">
                <a:latin typeface="Corbel" panose="020B0503020204020204" pitchFamily="34" charset="0"/>
                <a:cs typeface="Cordia New" panose="020B0304020202020204" pitchFamily="34" charset="-34"/>
              </a:rPr>
              <a:t>userid</a:t>
            </a:r>
            <a:r>
              <a:rPr lang="en-US" sz="2000" b="1" dirty="0" smtClean="0">
                <a:latin typeface="Corbel" panose="020B0503020204020204" pitchFamily="34" charset="0"/>
                <a:cs typeface="Cordia New" panose="020B0304020202020204" pitchFamily="34" charset="-34"/>
              </a:rPr>
              <a:t>' </a:t>
            </a:r>
            <a:r>
              <a:rPr lang="en-US" sz="2000" b="1" dirty="0">
                <a:latin typeface="Corbel" panose="020B0503020204020204" pitchFamily="34" charset="0"/>
                <a:cs typeface="Cordia New" panose="020B0304020202020204" pitchFamily="34" charset="-34"/>
              </a:rPr>
              <a:t>HOST</a:t>
            </a:r>
            <a:r>
              <a:rPr lang="en-US" sz="2000" b="1" dirty="0" smtClean="0">
                <a:latin typeface="Corbel" panose="020B0503020204020204" pitchFamily="34" charset="0"/>
                <a:cs typeface="Cordia New" panose="020B0304020202020204" pitchFamily="34" charset="-34"/>
              </a:rPr>
              <a:t>=‘IP address of </a:t>
            </a:r>
            <a:r>
              <a:rPr lang="en-US" sz="2000" b="1" dirty="0" err="1" smtClean="0">
                <a:latin typeface="Corbel" panose="020B0503020204020204" pitchFamily="34" charset="0"/>
                <a:cs typeface="Cordia New" panose="020B0304020202020204" pitchFamily="34" charset="-34"/>
              </a:rPr>
              <a:t>zOS'</a:t>
            </a:r>
            <a:r>
              <a:rPr lang="en-US" sz="2000" b="1" dirty="0" smtClean="0">
                <a:latin typeface="Corbel" panose="020B0503020204020204" pitchFamily="34" charset="0"/>
                <a:cs typeface="Cordia New" panose="020B0304020202020204" pitchFamily="34" charset="-34"/>
              </a:rPr>
              <a:t> </a:t>
            </a:r>
            <a:r>
              <a:rPr lang="en-US" sz="2000" b="1" dirty="0">
                <a:latin typeface="Corbel" panose="020B0503020204020204" pitchFamily="34" charset="0"/>
                <a:cs typeface="Cordia New" panose="020B0304020202020204" pitchFamily="34" charset="-34"/>
              </a:rPr>
              <a:t>DEBUG</a:t>
            </a:r>
          </a:p>
          <a:p>
            <a:pPr marL="457200" lvl="1" indent="0">
              <a:buNone/>
            </a:pPr>
            <a:r>
              <a:rPr lang="en-US" sz="2000" b="1" dirty="0" smtClean="0">
                <a:latin typeface="Corbel" panose="020B0503020204020204" pitchFamily="34" charset="0"/>
                <a:cs typeface="Cordia New" panose="020B0304020202020204" pitchFamily="34" charset="-34"/>
              </a:rPr>
              <a:t>                                   S370VS LRECL=32760 PASS=‘password‘</a:t>
            </a:r>
          </a:p>
          <a:p>
            <a:pPr marL="457200" lvl="1" indent="0">
              <a:buNone/>
            </a:pPr>
            <a:r>
              <a:rPr lang="en-US" sz="2000" b="1" dirty="0">
                <a:latin typeface="Corbel" panose="020B0503020204020204" pitchFamily="34" charset="0"/>
                <a:cs typeface="Cordia New" panose="020B0304020202020204" pitchFamily="34" charset="-34"/>
              </a:rPr>
              <a:t> </a:t>
            </a:r>
            <a:r>
              <a:rPr lang="en-US" sz="2000" b="1" dirty="0" smtClean="0">
                <a:latin typeface="Corbel" panose="020B0503020204020204" pitchFamily="34" charset="0"/>
                <a:cs typeface="Cordia New" panose="020B0304020202020204" pitchFamily="34" charset="-34"/>
              </a:rPr>
              <a:t>                                   RCMD</a:t>
            </a:r>
            <a:r>
              <a:rPr lang="en-US" sz="2000" b="1" dirty="0">
                <a:latin typeface="Corbel" panose="020B0503020204020204" pitchFamily="34" charset="0"/>
                <a:cs typeface="Cordia New" panose="020B0304020202020204" pitchFamily="34" charset="-34"/>
              </a:rPr>
              <a:t>='SITE RDW </a:t>
            </a:r>
            <a:r>
              <a:rPr lang="en-US" sz="2000" b="1" dirty="0" smtClean="0">
                <a:latin typeface="Corbel" panose="020B0503020204020204" pitchFamily="34" charset="0"/>
                <a:cs typeface="Cordia New" panose="020B0304020202020204" pitchFamily="34" charset="-34"/>
              </a:rPr>
              <a:t>READTAPEFORMAT=S‘;</a:t>
            </a:r>
          </a:p>
          <a:p>
            <a:pPr marL="457200" lvl="1" indent="0">
              <a:buNone/>
            </a:pPr>
            <a:r>
              <a:rPr lang="en-US" sz="2000" b="1" dirty="0">
                <a:latin typeface="Corbel" panose="020B0503020204020204" pitchFamily="34" charset="0"/>
                <a:cs typeface="Cordia New" panose="020B0304020202020204" pitchFamily="34" charset="-34"/>
              </a:rPr>
              <a:t> </a:t>
            </a:r>
            <a:r>
              <a:rPr lang="en-US" sz="2000" b="1" dirty="0" smtClean="0">
                <a:latin typeface="Corbel" panose="020B0503020204020204" pitchFamily="34" charset="0"/>
                <a:cs typeface="Cordia New" panose="020B0304020202020204" pitchFamily="34" charset="-34"/>
              </a:rPr>
              <a:t>                             </a:t>
            </a:r>
            <a:r>
              <a:rPr lang="en-US" sz="1800" b="1" dirty="0">
                <a:latin typeface="Corbel" panose="020B0503020204020204" pitchFamily="34" charset="0"/>
                <a:cs typeface="Cordia New" panose="020B0304020202020204" pitchFamily="34" charset="-34"/>
              </a:rPr>
              <a:t>%</a:t>
            </a:r>
            <a:r>
              <a:rPr lang="en-US" sz="1800" b="1" dirty="0" smtClean="0">
                <a:latin typeface="Corbel" panose="020B0503020204020204" pitchFamily="34" charset="0"/>
                <a:cs typeface="Cordia New" panose="020B0304020202020204" pitchFamily="34" charset="-34"/>
              </a:rPr>
              <a:t>UTILBLDP(BUILDPDB=NO,</a:t>
            </a:r>
            <a:endParaRPr lang="en-US" sz="1800" b="1" dirty="0">
              <a:latin typeface="Corbel" panose="020B0503020204020204" pitchFamily="34" charset="0"/>
              <a:cs typeface="Cordia New" panose="020B0304020202020204" pitchFamily="34" charset="-34"/>
            </a:endParaRPr>
          </a:p>
          <a:p>
            <a:pPr marL="457200" lvl="1" indent="0">
              <a:buNone/>
            </a:pPr>
            <a:r>
              <a:rPr lang="en-US" sz="1800" b="1" dirty="0">
                <a:latin typeface="Corbel" panose="020B0503020204020204" pitchFamily="34" charset="0"/>
                <a:cs typeface="Cordia New" panose="020B0304020202020204" pitchFamily="34" charset="-34"/>
              </a:rPr>
              <a:t>	</a:t>
            </a:r>
            <a:r>
              <a:rPr lang="en-US" sz="1800" b="1" dirty="0" smtClean="0">
                <a:latin typeface="Corbel" panose="020B0503020204020204" pitchFamily="34" charset="0"/>
                <a:cs typeface="Cordia New" panose="020B0304020202020204" pitchFamily="34" charset="-34"/>
              </a:rPr>
              <a:t>                                     USERADD=1415 42 74,</a:t>
            </a:r>
            <a:endParaRPr lang="en-US" sz="1800" b="1" dirty="0">
              <a:latin typeface="Corbel" panose="020B0503020204020204" pitchFamily="34" charset="0"/>
              <a:cs typeface="Cordia New" panose="020B0304020202020204" pitchFamily="34" charset="-34"/>
            </a:endParaRPr>
          </a:p>
          <a:p>
            <a:pPr marL="457200" lvl="1" indent="0">
              <a:buNone/>
            </a:pPr>
            <a:r>
              <a:rPr lang="en-US" sz="1800" b="1" dirty="0">
                <a:latin typeface="Corbel" panose="020B0503020204020204" pitchFamily="34" charset="0"/>
                <a:cs typeface="Cordia New" panose="020B0304020202020204" pitchFamily="34" charset="-34"/>
              </a:rPr>
              <a:t> 	</a:t>
            </a:r>
            <a:r>
              <a:rPr lang="en-US" sz="1800" b="1" dirty="0" smtClean="0">
                <a:latin typeface="Corbel" panose="020B0503020204020204" pitchFamily="34" charset="0"/>
                <a:cs typeface="Cordia New" panose="020B0304020202020204" pitchFamily="34" charset="-34"/>
              </a:rPr>
              <a:t>                                     </a:t>
            </a:r>
            <a:r>
              <a:rPr lang="en-US" sz="1800" b="1" dirty="0">
                <a:latin typeface="Corbel" panose="020B0503020204020204" pitchFamily="34" charset="0"/>
                <a:cs typeface="Cordia New" panose="020B0304020202020204" pitchFamily="34" charset="-34"/>
              </a:rPr>
              <a:t>OUTFILE=INSTREAM</a:t>
            </a:r>
          </a:p>
          <a:p>
            <a:pPr marL="457200" lvl="1" indent="0">
              <a:buNone/>
            </a:pPr>
            <a:r>
              <a:rPr lang="en-US" sz="1800" b="1" dirty="0" smtClean="0">
                <a:latin typeface="Corbel" panose="020B0503020204020204" pitchFamily="34" charset="0"/>
                <a:cs typeface="Cordia New" panose="020B0304020202020204" pitchFamily="34" charset="-34"/>
              </a:rPr>
              <a:t>                                  );</a:t>
            </a:r>
          </a:p>
          <a:p>
            <a:pPr marL="457200" lvl="1" indent="0">
              <a:buNone/>
            </a:pPr>
            <a:r>
              <a:rPr lang="en-US" sz="1800" b="1" dirty="0">
                <a:latin typeface="Corbel" panose="020B0503020204020204" pitchFamily="34" charset="0"/>
                <a:cs typeface="Cordia New" panose="020B0304020202020204" pitchFamily="34" charset="-34"/>
              </a:rPr>
              <a:t> </a:t>
            </a:r>
            <a:r>
              <a:rPr lang="en-US" sz="1800" b="1" dirty="0" smtClean="0">
                <a:latin typeface="Corbel" panose="020B0503020204020204" pitchFamily="34" charset="0"/>
                <a:cs typeface="Cordia New" panose="020B0304020202020204" pitchFamily="34" charset="-34"/>
              </a:rPr>
              <a:t>                                %INCLUDE INSTREAM</a:t>
            </a:r>
            <a:r>
              <a:rPr lang="en-US" sz="1800" b="1" dirty="0" smtClean="0">
                <a:latin typeface="Cordia New" panose="020B0304020202020204" pitchFamily="34" charset="-34"/>
                <a:cs typeface="Cordia New" panose="020B0304020202020204" pitchFamily="34" charset="-34"/>
              </a:rPr>
              <a:t>;</a:t>
            </a:r>
            <a:endParaRPr lang="en-US" sz="1800" b="1" dirty="0">
              <a:latin typeface="Cordia New" panose="020B0304020202020204" pitchFamily="34" charset="-34"/>
              <a:cs typeface="Cordia New" panose="020B0304020202020204" pitchFamily="34" charset="-34"/>
            </a:endParaRPr>
          </a:p>
          <a:p>
            <a:pPr marL="457200" lvl="1" indent="0">
              <a:buNone/>
            </a:pPr>
            <a:endParaRPr lang="en-US" sz="2000" b="1" dirty="0" smtClean="0">
              <a:latin typeface="Courier New" panose="02070309020205020404" pitchFamily="49" charset="0"/>
              <a:cs typeface="Courier New" panose="02070309020205020404" pitchFamily="49" charset="0"/>
            </a:endParaRPr>
          </a:p>
          <a:p>
            <a:pPr lvl="1"/>
            <a:endParaRPr lang="en-US" dirty="0"/>
          </a:p>
        </p:txBody>
      </p:sp>
    </p:spTree>
    <p:extLst>
      <p:ext uri="{BB962C8B-B14F-4D97-AF65-F5344CB8AC3E}">
        <p14:creationId xmlns:p14="http://schemas.microsoft.com/office/powerpoint/2010/main" val="26481801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 AUTOALOC 		Parameters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AUTOALOC=YES – invokes VMXGALOC to automatically create and manage SAS data libraries – almost like a GDG on </a:t>
            </a:r>
            <a:r>
              <a:rPr lang="en-US" dirty="0" err="1" smtClean="0"/>
              <a:t>zOS</a:t>
            </a:r>
            <a:endParaRPr lang="en-US" dirty="0" smtClean="0"/>
          </a:p>
          <a:p>
            <a:r>
              <a:rPr lang="en-US" dirty="0" smtClean="0"/>
              <a:t>BASEDIR=C:\MXG – but can be any drive/directory you choose – this where the directories will be created</a:t>
            </a:r>
          </a:p>
          <a:p>
            <a:r>
              <a:rPr lang="en-US" dirty="0" smtClean="0"/>
              <a:t>BASECICS=C:\MXG – as above can be anywhere you choose – this is the destination for CICSTRAN</a:t>
            </a:r>
          </a:p>
          <a:p>
            <a:r>
              <a:rPr lang="en-US" dirty="0" smtClean="0"/>
              <a:t>BASEDB2=C:\MXG – as above the </a:t>
            </a:r>
            <a:r>
              <a:rPr lang="en-US" dirty="0" err="1" smtClean="0"/>
              <a:t>destionation</a:t>
            </a:r>
            <a:r>
              <a:rPr lang="en-US" dirty="0" smtClean="0"/>
              <a:t> for DB2ACCT</a:t>
            </a:r>
          </a:p>
          <a:p>
            <a:r>
              <a:rPr lang="en-US" dirty="0" smtClean="0"/>
              <a:t>IF BASECICS/BASEDB2 are left blank they will default to the same destination as BASEDIR</a:t>
            </a:r>
            <a:endParaRPr lang="en-US" dirty="0"/>
          </a:p>
        </p:txBody>
      </p:sp>
    </p:spTree>
    <p:extLst>
      <p:ext uri="{BB962C8B-B14F-4D97-AF65-F5344CB8AC3E}">
        <p14:creationId xmlns:p14="http://schemas.microsoft.com/office/powerpoint/2010/main" val="12207780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a:t>
            </a:r>
            <a:r>
              <a:rPr lang="en-US" dirty="0"/>
              <a:t>– AUTOALOC </a:t>
            </a:r>
            <a:r>
              <a:rPr lang="en-US" dirty="0" smtClean="0"/>
              <a:t>	Parameters</a:t>
            </a:r>
            <a:endParaRPr lang="en-US" dirty="0"/>
          </a:p>
        </p:txBody>
      </p:sp>
      <p:sp>
        <p:nvSpPr>
          <p:cNvPr id="3" name="Content Placeholder 2"/>
          <p:cNvSpPr>
            <a:spLocks noGrp="1"/>
          </p:cNvSpPr>
          <p:nvPr>
            <p:ph idx="1"/>
          </p:nvPr>
        </p:nvSpPr>
        <p:spPr/>
        <p:txBody>
          <a:bodyPr>
            <a:normAutofit fontScale="77500" lnSpcReduction="20000"/>
          </a:bodyPr>
          <a:lstStyle/>
          <a:p>
            <a:r>
              <a:rPr lang="en-US" dirty="0"/>
              <a:t> </a:t>
            </a:r>
            <a:r>
              <a:rPr lang="en-US" dirty="0" smtClean="0"/>
              <a:t>DATEFMT – </a:t>
            </a:r>
            <a:r>
              <a:rPr lang="en-US" dirty="0" err="1" smtClean="0"/>
              <a:t>yymmdd</a:t>
            </a:r>
            <a:r>
              <a:rPr lang="en-US" dirty="0" smtClean="0"/>
              <a:t> probably makes the most sense</a:t>
            </a:r>
          </a:p>
          <a:p>
            <a:pPr marL="0" indent="0">
              <a:buNone/>
            </a:pPr>
            <a:r>
              <a:rPr lang="en-US" dirty="0" smtClean="0"/>
              <a:t> </a:t>
            </a:r>
            <a:r>
              <a:rPr lang="en-US" sz="2600" b="1" dirty="0" err="1">
                <a:latin typeface="Courier New" panose="02070309020205020404" pitchFamily="49" charset="0"/>
                <a:cs typeface="Courier New" panose="02070309020205020404" pitchFamily="49" charset="0"/>
              </a:rPr>
              <a:t>datefmt</a:t>
            </a:r>
            <a:r>
              <a:rPr lang="en-US" sz="2600" b="1" dirty="0">
                <a:latin typeface="Courier New" panose="02070309020205020404" pitchFamily="49" charset="0"/>
                <a:cs typeface="Courier New" panose="02070309020205020404" pitchFamily="49" charset="0"/>
              </a:rPr>
              <a:t>=date </a:t>
            </a:r>
            <a:endParaRPr lang="en-US" sz="2600" b="1" dirty="0" smtClean="0">
              <a:latin typeface="Courier New" panose="02070309020205020404" pitchFamily="49" charset="0"/>
              <a:cs typeface="Courier New" panose="02070309020205020404" pitchFamily="49" charset="0"/>
            </a:endParaRPr>
          </a:p>
          <a:p>
            <a:pPr marL="0" indent="0">
              <a:buNone/>
            </a:pPr>
            <a:r>
              <a:rPr lang="en-US" sz="2600" b="1" dirty="0" smtClean="0">
                <a:latin typeface="Courier New" panose="02070309020205020404" pitchFamily="49" charset="0"/>
                <a:cs typeface="Courier New" panose="02070309020205020404" pitchFamily="49" charset="0"/>
              </a:rPr>
              <a:t>the </a:t>
            </a:r>
            <a:r>
              <a:rPr lang="en-US" sz="2600" b="1" dirty="0">
                <a:latin typeface="Courier New" panose="02070309020205020404" pitchFamily="49" charset="0"/>
                <a:cs typeface="Courier New" panose="02070309020205020404" pitchFamily="49" charset="0"/>
              </a:rPr>
              <a:t>format of the date value that is imbedded in </a:t>
            </a:r>
            <a:r>
              <a:rPr lang="en-US" sz="2600" b="1" dirty="0" smtClean="0">
                <a:latin typeface="Courier New" panose="02070309020205020404" pitchFamily="49" charset="0"/>
                <a:cs typeface="Courier New" panose="02070309020205020404" pitchFamily="49" charset="0"/>
              </a:rPr>
              <a:t>the directory </a:t>
            </a:r>
            <a:r>
              <a:rPr lang="en-US" sz="2600" b="1" dirty="0">
                <a:latin typeface="Courier New" panose="02070309020205020404" pitchFamily="49" charset="0"/>
                <a:cs typeface="Courier New" panose="02070309020205020404" pitchFamily="49" charset="0"/>
              </a:rPr>
              <a:t>names. valid values are:                  </a:t>
            </a:r>
          </a:p>
          <a:p>
            <a:pPr marL="0" indent="0">
              <a:buNone/>
            </a:pPr>
            <a:r>
              <a:rPr lang="en-US" sz="2600" b="1" dirty="0" smtClean="0">
                <a:latin typeface="Courier New" panose="02070309020205020404" pitchFamily="49" charset="0"/>
                <a:cs typeface="Courier New" panose="02070309020205020404" pitchFamily="49" charset="0"/>
              </a:rPr>
              <a:t>             mmddyy </a:t>
            </a:r>
            <a:r>
              <a:rPr lang="en-US" sz="2600" b="1" dirty="0">
                <a:latin typeface="Courier New" panose="02070309020205020404" pitchFamily="49" charset="0"/>
                <a:cs typeface="Courier New" panose="02070309020205020404" pitchFamily="49" charset="0"/>
              </a:rPr>
              <a:t>- length </a:t>
            </a:r>
            <a:r>
              <a:rPr lang="en-US" sz="2600" b="1" dirty="0" smtClean="0">
                <a:latin typeface="Courier New" panose="02070309020205020404" pitchFamily="49" charset="0"/>
                <a:cs typeface="Courier New" panose="02070309020205020404" pitchFamily="49" charset="0"/>
              </a:rPr>
              <a:t>can </a:t>
            </a:r>
            <a:r>
              <a:rPr lang="en-US" sz="2600" b="1" dirty="0">
                <a:latin typeface="Courier New" panose="02070309020205020404" pitchFamily="49" charset="0"/>
                <a:cs typeface="Courier New" panose="02070309020205020404" pitchFamily="49" charset="0"/>
              </a:rPr>
              <a:t>be 6 8 or 10                    </a:t>
            </a:r>
          </a:p>
          <a:p>
            <a:pPr marL="0" indent="0">
              <a:buNone/>
            </a:pPr>
            <a:r>
              <a:rPr lang="en-US" sz="2600" b="1" dirty="0" smtClean="0">
                <a:latin typeface="Courier New" panose="02070309020205020404" pitchFamily="49" charset="0"/>
                <a:cs typeface="Courier New" panose="02070309020205020404" pitchFamily="49" charset="0"/>
              </a:rPr>
              <a:t>             </a:t>
            </a:r>
            <a:r>
              <a:rPr lang="en-US" sz="2600" b="1" dirty="0">
                <a:latin typeface="Courier New" panose="02070309020205020404" pitchFamily="49" charset="0"/>
                <a:cs typeface="Courier New" panose="02070309020205020404" pitchFamily="49" charset="0"/>
              </a:rPr>
              <a:t>mmddyy6 produces 070511                   </a:t>
            </a:r>
            <a:r>
              <a:rPr lang="en-US" sz="2600" b="1" dirty="0" smtClean="0">
                <a:latin typeface="Courier New" panose="02070309020205020404" pitchFamily="49" charset="0"/>
                <a:cs typeface="Courier New" panose="02070309020205020404" pitchFamily="49" charset="0"/>
              </a:rPr>
              <a:t>                  </a:t>
            </a:r>
          </a:p>
          <a:p>
            <a:pPr marL="0" indent="0">
              <a:buNone/>
            </a:pPr>
            <a:r>
              <a:rPr lang="en-US" sz="2600" b="1" dirty="0">
                <a:latin typeface="Courier New" panose="02070309020205020404" pitchFamily="49" charset="0"/>
                <a:cs typeface="Courier New" panose="02070309020205020404" pitchFamily="49" charset="0"/>
              </a:rPr>
              <a:t> </a:t>
            </a:r>
            <a:r>
              <a:rPr lang="en-US" sz="2600" b="1" dirty="0" smtClean="0">
                <a:latin typeface="Courier New" panose="02070309020205020404" pitchFamily="49" charset="0"/>
                <a:cs typeface="Courier New" panose="02070309020205020404" pitchFamily="49" charset="0"/>
              </a:rPr>
              <a:t>            mmddyy8 </a:t>
            </a:r>
            <a:r>
              <a:rPr lang="en-US" sz="2600" b="1" dirty="0">
                <a:latin typeface="Courier New" panose="02070309020205020404" pitchFamily="49" charset="0"/>
                <a:cs typeface="Courier New" panose="02070309020205020404" pitchFamily="49" charset="0"/>
              </a:rPr>
              <a:t>produces 07-05-11                  </a:t>
            </a:r>
          </a:p>
          <a:p>
            <a:pPr marL="0" indent="0">
              <a:buNone/>
            </a:pPr>
            <a:r>
              <a:rPr lang="en-US" sz="2600" b="1" dirty="0" smtClean="0">
                <a:latin typeface="Courier New" panose="02070309020205020404" pitchFamily="49" charset="0"/>
                <a:cs typeface="Courier New" panose="02070309020205020404" pitchFamily="49" charset="0"/>
              </a:rPr>
              <a:t>             mmddyyn8 </a:t>
            </a:r>
            <a:r>
              <a:rPr lang="en-US" sz="2600" b="1" dirty="0">
                <a:latin typeface="Courier New" panose="02070309020205020404" pitchFamily="49" charset="0"/>
                <a:cs typeface="Courier New" panose="02070309020205020404" pitchFamily="49" charset="0"/>
              </a:rPr>
              <a:t>produces 07052011                 </a:t>
            </a:r>
          </a:p>
          <a:p>
            <a:pPr marL="0" indent="0">
              <a:buNone/>
            </a:pPr>
            <a:r>
              <a:rPr lang="en-US" sz="2600" b="1" dirty="0" smtClean="0">
                <a:latin typeface="Courier New" panose="02070309020205020404" pitchFamily="49" charset="0"/>
                <a:cs typeface="Courier New" panose="02070309020205020404" pitchFamily="49" charset="0"/>
              </a:rPr>
              <a:t>             </a:t>
            </a:r>
            <a:r>
              <a:rPr lang="en-US" sz="2600" b="1" dirty="0" err="1" smtClean="0">
                <a:latin typeface="Courier New" panose="02070309020205020404" pitchFamily="49" charset="0"/>
                <a:cs typeface="Courier New" panose="02070309020205020404" pitchFamily="49" charset="0"/>
              </a:rPr>
              <a:t>ddmmyy</a:t>
            </a:r>
            <a:r>
              <a:rPr lang="en-US" sz="2600" b="1" dirty="0" smtClean="0">
                <a:latin typeface="Courier New" panose="02070309020205020404" pitchFamily="49" charset="0"/>
                <a:cs typeface="Courier New" panose="02070309020205020404" pitchFamily="49" charset="0"/>
              </a:rPr>
              <a:t> </a:t>
            </a:r>
            <a:r>
              <a:rPr lang="en-US" sz="2600" b="1" dirty="0">
                <a:latin typeface="Courier New" panose="02070309020205020404" pitchFamily="49" charset="0"/>
                <a:cs typeface="Courier New" panose="02070309020205020404" pitchFamily="49" charset="0"/>
              </a:rPr>
              <a:t>- length </a:t>
            </a:r>
            <a:r>
              <a:rPr lang="en-US" sz="2600" b="1" dirty="0" smtClean="0">
                <a:latin typeface="Courier New" panose="02070309020205020404" pitchFamily="49" charset="0"/>
                <a:cs typeface="Courier New" panose="02070309020205020404" pitchFamily="49" charset="0"/>
              </a:rPr>
              <a:t>can </a:t>
            </a:r>
            <a:r>
              <a:rPr lang="en-US" sz="2600" b="1" dirty="0">
                <a:latin typeface="Courier New" panose="02070309020205020404" pitchFamily="49" charset="0"/>
                <a:cs typeface="Courier New" panose="02070309020205020404" pitchFamily="49" charset="0"/>
              </a:rPr>
              <a:t>be 6 8 or 10                    </a:t>
            </a:r>
          </a:p>
          <a:p>
            <a:pPr marL="0" indent="0">
              <a:buNone/>
            </a:pPr>
            <a:r>
              <a:rPr lang="en-US" sz="2600" b="1" dirty="0" smtClean="0">
                <a:latin typeface="Courier New" panose="02070309020205020404" pitchFamily="49" charset="0"/>
                <a:cs typeface="Courier New" panose="02070309020205020404" pitchFamily="49" charset="0"/>
              </a:rPr>
              <a:t>             </a:t>
            </a:r>
            <a:r>
              <a:rPr lang="en-US" sz="2600" b="1" dirty="0" err="1" smtClean="0">
                <a:latin typeface="Courier New" panose="02070309020205020404" pitchFamily="49" charset="0"/>
                <a:cs typeface="Courier New" panose="02070309020205020404" pitchFamily="49" charset="0"/>
              </a:rPr>
              <a:t>julian</a:t>
            </a:r>
            <a:r>
              <a:rPr lang="en-US" sz="2600" b="1" dirty="0" smtClean="0">
                <a:latin typeface="Courier New" panose="02070309020205020404" pitchFamily="49" charset="0"/>
                <a:cs typeface="Courier New" panose="02070309020205020404" pitchFamily="49" charset="0"/>
              </a:rPr>
              <a:t> </a:t>
            </a:r>
            <a:r>
              <a:rPr lang="en-US" sz="2600" b="1" dirty="0">
                <a:latin typeface="Courier New" panose="02070309020205020404" pitchFamily="49" charset="0"/>
                <a:cs typeface="Courier New" panose="02070309020205020404" pitchFamily="49" charset="0"/>
              </a:rPr>
              <a:t>- length </a:t>
            </a:r>
            <a:r>
              <a:rPr lang="en-US" sz="2600" b="1" dirty="0" smtClean="0">
                <a:latin typeface="Courier New" panose="02070309020205020404" pitchFamily="49" charset="0"/>
                <a:cs typeface="Courier New" panose="02070309020205020404" pitchFamily="49" charset="0"/>
              </a:rPr>
              <a:t>can </a:t>
            </a:r>
            <a:r>
              <a:rPr lang="en-US" sz="2600" b="1" dirty="0">
                <a:latin typeface="Courier New" panose="02070309020205020404" pitchFamily="49" charset="0"/>
                <a:cs typeface="Courier New" panose="02070309020205020404" pitchFamily="49" charset="0"/>
              </a:rPr>
              <a:t>be 5 or </a:t>
            </a:r>
            <a:r>
              <a:rPr lang="en-US" sz="2600" b="1" dirty="0" smtClean="0">
                <a:latin typeface="Courier New" panose="02070309020205020404" pitchFamily="49" charset="0"/>
                <a:cs typeface="Courier New" panose="02070309020205020404" pitchFamily="49" charset="0"/>
              </a:rPr>
              <a:t>7</a:t>
            </a:r>
          </a:p>
          <a:p>
            <a:pPr marL="0" indent="0">
              <a:buNone/>
            </a:pPr>
            <a:r>
              <a:rPr lang="en-US" sz="2600" b="1" dirty="0">
                <a:latin typeface="Courier New" panose="02070309020205020404" pitchFamily="49" charset="0"/>
                <a:cs typeface="Courier New" panose="02070309020205020404" pitchFamily="49" charset="0"/>
              </a:rPr>
              <a:t> </a:t>
            </a:r>
            <a:r>
              <a:rPr lang="en-US" sz="2600" b="1" dirty="0" smtClean="0">
                <a:latin typeface="Courier New" panose="02070309020205020404" pitchFamily="49" charset="0"/>
                <a:cs typeface="Courier New" panose="02070309020205020404" pitchFamily="49" charset="0"/>
              </a:rPr>
              <a:t>            </a:t>
            </a:r>
            <a:r>
              <a:rPr lang="en-US" sz="2600" b="1" dirty="0" err="1">
                <a:solidFill>
                  <a:srgbClr val="FF0000"/>
                </a:solidFill>
                <a:latin typeface="Courier New" panose="02070309020205020404" pitchFamily="49" charset="0"/>
                <a:cs typeface="Courier New" panose="02070309020205020404" pitchFamily="49" charset="0"/>
              </a:rPr>
              <a:t>yymmdd</a:t>
            </a:r>
            <a:r>
              <a:rPr lang="en-US" sz="2600" b="1" dirty="0">
                <a:solidFill>
                  <a:srgbClr val="FF0000"/>
                </a:solidFill>
                <a:latin typeface="Courier New" panose="02070309020205020404" pitchFamily="49" charset="0"/>
                <a:cs typeface="Courier New" panose="02070309020205020404" pitchFamily="49" charset="0"/>
              </a:rPr>
              <a:t> - length can be 6 8 or 10 </a:t>
            </a:r>
            <a:r>
              <a:rPr lang="en-US" sz="2600" b="1" dirty="0" smtClean="0">
                <a:latin typeface="Courier New" panose="02070309020205020404" pitchFamily="49" charset="0"/>
                <a:cs typeface="Courier New" panose="02070309020205020404" pitchFamily="49" charset="0"/>
              </a:rPr>
              <a:t>               </a:t>
            </a:r>
          </a:p>
          <a:p>
            <a:pPr marL="0" indent="0">
              <a:buNone/>
            </a:pPr>
            <a:r>
              <a:rPr lang="en-US" sz="2600" b="1" dirty="0">
                <a:latin typeface="Courier New" panose="02070309020205020404" pitchFamily="49" charset="0"/>
                <a:cs typeface="Courier New" panose="02070309020205020404" pitchFamily="49" charset="0"/>
              </a:rPr>
              <a:t> </a:t>
            </a:r>
            <a:r>
              <a:rPr lang="en-US" sz="2600" b="1" dirty="0" smtClean="0">
                <a:latin typeface="Courier New" panose="02070309020205020404" pitchFamily="49" charset="0"/>
                <a:cs typeface="Courier New" panose="02070309020205020404" pitchFamily="49" charset="0"/>
              </a:rPr>
              <a:t>            date   </a:t>
            </a:r>
            <a:r>
              <a:rPr lang="en-US" sz="2600" b="1" dirty="0">
                <a:latin typeface="Courier New" panose="02070309020205020404" pitchFamily="49" charset="0"/>
                <a:cs typeface="Courier New" panose="02070309020205020404" pitchFamily="49" charset="0"/>
              </a:rPr>
              <a:t>- default value of date7.       </a:t>
            </a:r>
          </a:p>
          <a:p>
            <a:endParaRPr lang="en-US" dirty="0"/>
          </a:p>
        </p:txBody>
      </p:sp>
    </p:spTree>
    <p:extLst>
      <p:ext uri="{BB962C8B-B14F-4D97-AF65-F5344CB8AC3E}">
        <p14:creationId xmlns:p14="http://schemas.microsoft.com/office/powerpoint/2010/main" val="1236104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 Directory Names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Assume you used BASEDIR=C:\MXG  and DATEFMT=YYMMDD6</a:t>
            </a:r>
          </a:p>
          <a:p>
            <a:pPr lvl="1"/>
            <a:r>
              <a:rPr lang="en-US" dirty="0" smtClean="0"/>
              <a:t>Daily directories </a:t>
            </a:r>
            <a:r>
              <a:rPr lang="en-US" dirty="0" err="1" smtClean="0"/>
              <a:t>Dyymmdd</a:t>
            </a:r>
            <a:r>
              <a:rPr lang="en-US" dirty="0" smtClean="0"/>
              <a:t> – where date is the date of the data so if you ran today it would be today-1</a:t>
            </a:r>
          </a:p>
          <a:p>
            <a:pPr lvl="1"/>
            <a:r>
              <a:rPr lang="en-US" dirty="0" smtClean="0"/>
              <a:t>Weekly directories </a:t>
            </a:r>
            <a:r>
              <a:rPr lang="en-US" dirty="0" err="1" smtClean="0"/>
              <a:t>Wyymmdd</a:t>
            </a:r>
            <a:r>
              <a:rPr lang="en-US" dirty="0" smtClean="0"/>
              <a:t> – where date is the beginning of the week</a:t>
            </a:r>
            <a:endParaRPr lang="en-US" dirty="0"/>
          </a:p>
          <a:p>
            <a:pPr lvl="1"/>
            <a:r>
              <a:rPr lang="en-US" dirty="0" smtClean="0"/>
              <a:t>Monthly directories </a:t>
            </a:r>
            <a:r>
              <a:rPr lang="en-US" dirty="0" err="1" smtClean="0"/>
              <a:t>Myymmdd</a:t>
            </a:r>
            <a:r>
              <a:rPr lang="en-US" dirty="0" smtClean="0"/>
              <a:t> – where date is the first of the month</a:t>
            </a:r>
          </a:p>
          <a:p>
            <a:pPr lvl="1"/>
            <a:r>
              <a:rPr lang="en-US" dirty="0" smtClean="0"/>
              <a:t>Trend directories – </a:t>
            </a:r>
            <a:r>
              <a:rPr lang="en-US" dirty="0" err="1" smtClean="0"/>
              <a:t>Tyymmdd</a:t>
            </a:r>
            <a:r>
              <a:rPr lang="en-US" dirty="0" smtClean="0"/>
              <a:t> – where date is the date the TREND was run</a:t>
            </a:r>
          </a:p>
          <a:p>
            <a:pPr lvl="1"/>
            <a:r>
              <a:rPr lang="en-US" dirty="0" smtClean="0"/>
              <a:t>SPIN directories – </a:t>
            </a:r>
            <a:r>
              <a:rPr lang="en-US" dirty="0" err="1" smtClean="0"/>
              <a:t>Syymmdd</a:t>
            </a:r>
            <a:r>
              <a:rPr lang="en-US" dirty="0" smtClean="0"/>
              <a:t> – where the date matches the DAILY</a:t>
            </a:r>
            <a:endParaRPr lang="en-US" dirty="0"/>
          </a:p>
        </p:txBody>
      </p:sp>
    </p:spTree>
    <p:extLst>
      <p:ext uri="{BB962C8B-B14F-4D97-AF65-F5344CB8AC3E}">
        <p14:creationId xmlns:p14="http://schemas.microsoft.com/office/powerpoint/2010/main" val="3960747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An example	- </a:t>
            </a:r>
            <a:r>
              <a:rPr lang="en-US" dirty="0" err="1" smtClean="0"/>
              <a:t>zOS</a:t>
            </a:r>
            <a:endParaRPr lang="en-US" dirty="0"/>
          </a:p>
        </p:txBody>
      </p:sp>
      <p:sp>
        <p:nvSpPr>
          <p:cNvPr id="3" name="Content Placeholder 2"/>
          <p:cNvSpPr>
            <a:spLocks noGrp="1"/>
          </p:cNvSpPr>
          <p:nvPr>
            <p:ph idx="1"/>
          </p:nvPr>
        </p:nvSpPr>
        <p:spPr>
          <a:xfrm>
            <a:off x="838200" y="1857709"/>
            <a:ext cx="10515600" cy="4351338"/>
          </a:xfrm>
        </p:spPr>
        <p:txBody>
          <a:bodyPr>
            <a:normAutofit/>
          </a:bodyPr>
          <a:lstStyle/>
          <a:p>
            <a:r>
              <a:rPr lang="en-US" dirty="0" smtClean="0"/>
              <a:t>Processing 5901MB of SMF data	</a:t>
            </a:r>
          </a:p>
          <a:p>
            <a:r>
              <a:rPr lang="en-US" dirty="0" err="1" smtClean="0"/>
              <a:t>zOS</a:t>
            </a:r>
            <a:r>
              <a:rPr lang="en-US" dirty="0" smtClean="0"/>
              <a:t> 2828-S04 SAS 9.3</a:t>
            </a:r>
          </a:p>
          <a:p>
            <a:pPr lvl="1"/>
            <a:r>
              <a:rPr lang="en-US" dirty="0" smtClean="0"/>
              <a:t>Elapsed time  	- 1:13:16</a:t>
            </a:r>
          </a:p>
          <a:p>
            <a:pPr lvl="1"/>
            <a:r>
              <a:rPr lang="en-US" dirty="0" smtClean="0"/>
              <a:t>CPU Time 	- 0:41:24</a:t>
            </a:r>
          </a:p>
          <a:p>
            <a:pPr lvl="1"/>
            <a:r>
              <a:rPr lang="en-US" dirty="0" smtClean="0"/>
              <a:t>Big Data step</a:t>
            </a:r>
            <a:r>
              <a:rPr lang="en-US" smtClean="0"/>
              <a:t>	0:54:02 </a:t>
            </a:r>
            <a:r>
              <a:rPr lang="en-US" dirty="0" smtClean="0"/>
              <a:t>elapsed time </a:t>
            </a:r>
          </a:p>
          <a:p>
            <a:pPr lvl="1"/>
            <a:r>
              <a:rPr lang="en-US" dirty="0" smtClean="0"/>
              <a:t>Remaining steps 0:19:14 elapsed time   </a:t>
            </a:r>
          </a:p>
          <a:p>
            <a:pPr marL="457200" lvl="1" indent="0">
              <a:buNone/>
            </a:pPr>
            <a:endParaRPr lang="en-US" dirty="0" smtClean="0"/>
          </a:p>
        </p:txBody>
      </p:sp>
    </p:spTree>
    <p:extLst>
      <p:ext uri="{BB962C8B-B14F-4D97-AF65-F5344CB8AC3E}">
        <p14:creationId xmlns:p14="http://schemas.microsoft.com/office/powerpoint/2010/main" val="8386124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a:t>
            </a:r>
            <a:r>
              <a:rPr lang="en-US" dirty="0"/>
              <a:t>– AUTOALOC </a:t>
            </a:r>
            <a:r>
              <a:rPr lang="en-US" dirty="0" smtClean="0"/>
              <a:t>	Parameters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WEEKSTRT=MON – start weeks on this day of the week – MON has always been the MXG default but it can be any day of the week</a:t>
            </a:r>
          </a:p>
          <a:p>
            <a:r>
              <a:rPr lang="en-US" dirty="0" smtClean="0"/>
              <a:t>How many generations to keep?	</a:t>
            </a:r>
          </a:p>
          <a:p>
            <a:pPr marL="457200" lvl="1" indent="0">
              <a:buNone/>
            </a:pPr>
            <a:r>
              <a:rPr lang="en-US" dirty="0" smtClean="0"/>
              <a:t>DAY2KEEP=14 or as many as you like</a:t>
            </a:r>
          </a:p>
          <a:p>
            <a:pPr marL="457200" lvl="1" indent="0">
              <a:buNone/>
            </a:pPr>
            <a:r>
              <a:rPr lang="en-US" dirty="0" smtClean="0"/>
              <a:t>CICSKEEP=14 </a:t>
            </a:r>
          </a:p>
          <a:p>
            <a:pPr marL="457200" lvl="1" indent="0">
              <a:buNone/>
            </a:pPr>
            <a:r>
              <a:rPr lang="en-US" dirty="0" smtClean="0"/>
              <a:t>DB2KEEP=14</a:t>
            </a:r>
          </a:p>
          <a:p>
            <a:pPr marL="457200" lvl="1" indent="0">
              <a:buNone/>
            </a:pPr>
            <a:r>
              <a:rPr lang="en-US" dirty="0" smtClean="0"/>
              <a:t>WEK2KEP=12</a:t>
            </a:r>
          </a:p>
          <a:p>
            <a:pPr marL="457200" lvl="1" indent="0">
              <a:buNone/>
            </a:pPr>
            <a:r>
              <a:rPr lang="en-US" dirty="0" smtClean="0"/>
              <a:t>MTH2KEP=100</a:t>
            </a:r>
          </a:p>
        </p:txBody>
      </p:sp>
    </p:spTree>
    <p:extLst>
      <p:ext uri="{BB962C8B-B14F-4D97-AF65-F5344CB8AC3E}">
        <p14:creationId xmlns:p14="http://schemas.microsoft.com/office/powerpoint/2010/main" val="6337160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a:t>
            </a:r>
            <a:r>
              <a:rPr lang="en-US" dirty="0"/>
              <a:t>– </a:t>
            </a:r>
            <a:r>
              <a:rPr lang="en-US" dirty="0" smtClean="0"/>
              <a:t>Parameters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RUNDAY=YES – run the daily process</a:t>
            </a:r>
          </a:p>
          <a:p>
            <a:pPr lvl="1"/>
            <a:r>
              <a:rPr lang="en-US" dirty="0" smtClean="0"/>
              <a:t>NO – do not run DAILY (used for recovery of WEEK/MONTH)</a:t>
            </a:r>
          </a:p>
          <a:p>
            <a:pPr lvl="1"/>
            <a:r>
              <a:rPr lang="en-US" dirty="0" smtClean="0"/>
              <a:t>PDB – write only to PDB with no DAILY/WEEKLY processing</a:t>
            </a:r>
          </a:p>
          <a:p>
            <a:r>
              <a:rPr lang="en-US" dirty="0" smtClean="0"/>
              <a:t>RUNWEEK=YES – run the weekly process</a:t>
            </a:r>
          </a:p>
          <a:p>
            <a:pPr lvl="1"/>
            <a:r>
              <a:rPr lang="en-US" dirty="0" smtClean="0"/>
              <a:t>NO – do not run weekly</a:t>
            </a:r>
          </a:p>
          <a:p>
            <a:pPr lvl="1"/>
            <a:r>
              <a:rPr lang="en-US" dirty="0" smtClean="0"/>
              <a:t>WTD – run week-to-date</a:t>
            </a:r>
          </a:p>
          <a:p>
            <a:r>
              <a:rPr lang="en-US" dirty="0" smtClean="0"/>
              <a:t>RUNMNTH=YES – run the monthly process</a:t>
            </a:r>
          </a:p>
          <a:p>
            <a:pPr lvl="1"/>
            <a:r>
              <a:rPr lang="en-US" dirty="0" smtClean="0"/>
              <a:t>NO – do not run monthly</a:t>
            </a:r>
          </a:p>
          <a:p>
            <a:pPr lvl="1"/>
            <a:r>
              <a:rPr lang="en-US" dirty="0" smtClean="0"/>
              <a:t>MTD – run month-to-date</a:t>
            </a:r>
          </a:p>
          <a:p>
            <a:r>
              <a:rPr lang="en-US" dirty="0" smtClean="0"/>
              <a:t>RUNTRND=WEEKLY – run </a:t>
            </a:r>
            <a:r>
              <a:rPr lang="en-US" dirty="0" err="1" smtClean="0"/>
              <a:t>TRENDing</a:t>
            </a:r>
            <a:r>
              <a:rPr lang="en-US" dirty="0" smtClean="0"/>
              <a:t> when WEEK is run</a:t>
            </a:r>
          </a:p>
          <a:p>
            <a:pPr lvl="1"/>
            <a:r>
              <a:rPr lang="en-US" dirty="0" smtClean="0"/>
              <a:t>NO – do not run </a:t>
            </a:r>
            <a:r>
              <a:rPr lang="en-US" dirty="0" err="1" smtClean="0"/>
              <a:t>TRENDing</a:t>
            </a:r>
            <a:endParaRPr lang="en-US" dirty="0" smtClean="0"/>
          </a:p>
          <a:p>
            <a:pPr lvl="1"/>
            <a:r>
              <a:rPr lang="en-US" dirty="0" smtClean="0"/>
              <a:t>DAILY – run with DAILY job</a:t>
            </a:r>
            <a:endParaRPr lang="en-US" dirty="0"/>
          </a:p>
        </p:txBody>
      </p:sp>
    </p:spTree>
    <p:extLst>
      <p:ext uri="{BB962C8B-B14F-4D97-AF65-F5344CB8AC3E}">
        <p14:creationId xmlns:p14="http://schemas.microsoft.com/office/powerpoint/2010/main" val="1296700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Parameters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WEEKKEEP=_ALL_  - KEEP all datasets in daily PDB at WEEK level</a:t>
            </a:r>
          </a:p>
          <a:p>
            <a:pPr lvl="1"/>
            <a:r>
              <a:rPr lang="en-US" dirty="0" smtClean="0"/>
              <a:t>Or a list of datasets to keep</a:t>
            </a:r>
          </a:p>
          <a:p>
            <a:r>
              <a:rPr lang="en-US" dirty="0" smtClean="0"/>
              <a:t>WEEKDROP=SPIN: SPUN: - DROP these datasets at WEEK level</a:t>
            </a:r>
          </a:p>
          <a:p>
            <a:pPr lvl="1"/>
            <a:r>
              <a:rPr lang="en-US" dirty="0" smtClean="0"/>
              <a:t>Or a list of datasets to drop</a:t>
            </a:r>
          </a:p>
          <a:p>
            <a:r>
              <a:rPr lang="en-US" dirty="0" smtClean="0"/>
              <a:t>MNTHKEEP=_ALL_ - KEEP all datasets in WEEK1 at MONTH level</a:t>
            </a:r>
          </a:p>
          <a:p>
            <a:pPr lvl="1"/>
            <a:r>
              <a:rPr lang="en-US" dirty="0" smtClean="0"/>
              <a:t>Or a list of datasets to keep</a:t>
            </a:r>
          </a:p>
          <a:p>
            <a:r>
              <a:rPr lang="en-US" dirty="0" smtClean="0"/>
              <a:t>MNTHDROP=SPIN: SPUN: - DROP these datasets at MONTH level</a:t>
            </a:r>
          </a:p>
          <a:p>
            <a:pPr lvl="1"/>
            <a:r>
              <a:rPr lang="en-US" dirty="0" smtClean="0"/>
              <a:t>Or a list of datasets to drop</a:t>
            </a:r>
          </a:p>
        </p:txBody>
      </p:sp>
    </p:spTree>
    <p:extLst>
      <p:ext uri="{BB962C8B-B14F-4D97-AF65-F5344CB8AC3E}">
        <p14:creationId xmlns:p14="http://schemas.microsoft.com/office/powerpoint/2010/main" val="10609625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Parameters</a:t>
            </a:r>
            <a:endParaRPr lang="en-US" dirty="0"/>
          </a:p>
        </p:txBody>
      </p:sp>
      <p:sp>
        <p:nvSpPr>
          <p:cNvPr id="3" name="Content Placeholder 2"/>
          <p:cNvSpPr>
            <a:spLocks noGrp="1"/>
          </p:cNvSpPr>
          <p:nvPr>
            <p:ph idx="1"/>
          </p:nvPr>
        </p:nvSpPr>
        <p:spPr/>
        <p:txBody>
          <a:bodyPr/>
          <a:lstStyle/>
          <a:p>
            <a:r>
              <a:rPr lang="en-US" dirty="0" smtClean="0"/>
              <a:t>There are many other parameters available to control the way BLDSMPDB executes</a:t>
            </a:r>
          </a:p>
          <a:p>
            <a:r>
              <a:rPr lang="en-US" dirty="0" smtClean="0"/>
              <a:t>There is documentation of all in the BLDSMPDB member of the MXG SOURCLIB</a:t>
            </a:r>
          </a:p>
          <a:p>
            <a:r>
              <a:rPr lang="en-US" dirty="0" smtClean="0"/>
              <a:t>UTILBLDP/BLDSMPDB can also be used on </a:t>
            </a:r>
            <a:r>
              <a:rPr lang="en-US" dirty="0" err="1" smtClean="0"/>
              <a:t>zOS</a:t>
            </a:r>
            <a:r>
              <a:rPr lang="en-US" dirty="0" smtClean="0"/>
              <a:t> – AUTOALOC parameters will be ignored</a:t>
            </a:r>
            <a:endParaRPr lang="en-US" dirty="0"/>
          </a:p>
        </p:txBody>
      </p:sp>
    </p:spTree>
    <p:extLst>
      <p:ext uri="{BB962C8B-B14F-4D97-AF65-F5344CB8AC3E}">
        <p14:creationId xmlns:p14="http://schemas.microsoft.com/office/powerpoint/2010/main" val="10412557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Parameters	</a:t>
            </a:r>
            <a:endParaRPr lang="en-US" dirty="0"/>
          </a:p>
        </p:txBody>
      </p:sp>
      <p:sp>
        <p:nvSpPr>
          <p:cNvPr id="3" name="Content Placeholder 2"/>
          <p:cNvSpPr>
            <a:spLocks noGrp="1"/>
          </p:cNvSpPr>
          <p:nvPr>
            <p:ph idx="1"/>
          </p:nvPr>
        </p:nvSpPr>
        <p:spPr/>
        <p:txBody>
          <a:bodyPr/>
          <a:lstStyle/>
          <a:p>
            <a:r>
              <a:rPr lang="en-US" dirty="0" smtClean="0"/>
              <a:t>BUILD=BUILDPDB – your BUILDPDB code</a:t>
            </a:r>
          </a:p>
          <a:p>
            <a:pPr lvl="1"/>
            <a:r>
              <a:rPr lang="en-US" dirty="0" smtClean="0"/>
              <a:t>If you used OUTFILE=INSTREAM in UTILBLDP then make it BUILDPDB=INSTREAM</a:t>
            </a:r>
          </a:p>
          <a:p>
            <a:pPr lvl="1"/>
            <a:r>
              <a:rPr lang="en-US" dirty="0" smtClean="0"/>
              <a:t>If you want to use the code you had as SYSIN for your job on </a:t>
            </a:r>
            <a:r>
              <a:rPr lang="en-US" dirty="0" err="1" smtClean="0"/>
              <a:t>zOS</a:t>
            </a:r>
            <a:r>
              <a:rPr lang="en-US" dirty="0" smtClean="0"/>
              <a:t> and it is a member of your USERID.SOURCLIB then BUILDPDB=YOURCODE</a:t>
            </a:r>
            <a:endParaRPr lang="en-US" dirty="0"/>
          </a:p>
        </p:txBody>
      </p:sp>
    </p:spTree>
    <p:extLst>
      <p:ext uri="{BB962C8B-B14F-4D97-AF65-F5344CB8AC3E}">
        <p14:creationId xmlns:p14="http://schemas.microsoft.com/office/powerpoint/2010/main" val="27092572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UTILCPLG – Copy the LOG/LIST 	dataset	</a:t>
            </a:r>
            <a:endParaRPr lang="en-US" dirty="0"/>
          </a:p>
        </p:txBody>
      </p:sp>
      <p:sp>
        <p:nvSpPr>
          <p:cNvPr id="3" name="Content Placeholder 2"/>
          <p:cNvSpPr>
            <a:spLocks noGrp="1"/>
          </p:cNvSpPr>
          <p:nvPr>
            <p:ph idx="1"/>
          </p:nvPr>
        </p:nvSpPr>
        <p:spPr/>
        <p:txBody>
          <a:bodyPr/>
          <a:lstStyle/>
          <a:p>
            <a:r>
              <a:rPr lang="en-US" dirty="0" smtClean="0"/>
              <a:t>Copies the LOG and LIST of the SAS session </a:t>
            </a:r>
          </a:p>
          <a:p>
            <a:r>
              <a:rPr lang="en-US" dirty="0" smtClean="0"/>
              <a:t>%UTILCPLG(OUTDIR=directory);</a:t>
            </a:r>
          </a:p>
          <a:p>
            <a:r>
              <a:rPr lang="en-US" dirty="0" smtClean="0"/>
              <a:t>Embeds the date and time in the dataset name so that you can see the LOG/LIST output of your jobs</a:t>
            </a:r>
            <a:endParaRPr lang="en-US" dirty="0"/>
          </a:p>
        </p:txBody>
      </p:sp>
    </p:spTree>
    <p:extLst>
      <p:ext uri="{BB962C8B-B14F-4D97-AF65-F5344CB8AC3E}">
        <p14:creationId xmlns:p14="http://schemas.microsoft.com/office/powerpoint/2010/main" val="9739875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BLDSMPDB Example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Assume you have mapped a network drive on your SAN to M with a directory named MXG as the destination for the data</a:t>
            </a:r>
          </a:p>
          <a:p>
            <a:r>
              <a:rPr lang="en-US" dirty="0" smtClean="0"/>
              <a:t>Assumes you used UTILBLDP and default values for other things</a:t>
            </a:r>
          </a:p>
          <a:p>
            <a:r>
              <a:rPr lang="en-US" dirty="0" smtClean="0"/>
              <a:t>This is the ONLY job you need</a:t>
            </a:r>
          </a:p>
          <a:p>
            <a:endParaRPr lang="en-US" dirty="0" smtClean="0"/>
          </a:p>
          <a:p>
            <a:pPr marL="457200" lvl="1" indent="0">
              <a:buNone/>
            </a:pPr>
            <a:r>
              <a:rPr lang="en-US" sz="2000" b="1" dirty="0" smtClean="0">
                <a:latin typeface="Courier New" panose="02070309020205020404" pitchFamily="49" charset="0"/>
                <a:cs typeface="Courier New" panose="02070309020205020404" pitchFamily="49" charset="0"/>
              </a:rPr>
              <a:t>         FILENAME </a:t>
            </a:r>
            <a:r>
              <a:rPr lang="en-US" sz="2000" b="1" dirty="0">
                <a:latin typeface="Courier New" panose="02070309020205020404" pitchFamily="49" charset="0"/>
                <a:cs typeface="Courier New" panose="02070309020205020404" pitchFamily="49" charset="0"/>
              </a:rPr>
              <a:t>SMF FTP </a:t>
            </a:r>
            <a:r>
              <a:rPr lang="en-US" sz="2000" b="1" dirty="0" smtClean="0">
                <a:latin typeface="Courier New" panose="02070309020205020404" pitchFamily="49" charset="0"/>
                <a:cs typeface="Courier New" panose="02070309020205020404" pitchFamily="49" charset="0"/>
              </a:rPr>
              <a:t>("‘your daily </a:t>
            </a:r>
            <a:r>
              <a:rPr lang="en-US" sz="2000" b="1" dirty="0" err="1" smtClean="0">
                <a:latin typeface="Courier New" panose="02070309020205020404" pitchFamily="49" charset="0"/>
                <a:cs typeface="Courier New" panose="02070309020205020404" pitchFamily="49" charset="0"/>
              </a:rPr>
              <a:t>smf</a:t>
            </a:r>
            <a:r>
              <a:rPr lang="en-US" sz="2000" b="1" dirty="0" smtClean="0">
                <a:latin typeface="Courier New" panose="02070309020205020404" pitchFamily="49" charset="0"/>
                <a:cs typeface="Courier New" panose="02070309020205020404" pitchFamily="49" charset="0"/>
              </a:rPr>
              <a:t> tape </a:t>
            </a:r>
            <a:r>
              <a:rPr lang="en-US" sz="2000" b="1" dirty="0" err="1" smtClean="0">
                <a:latin typeface="Courier New" panose="02070309020205020404" pitchFamily="49" charset="0"/>
                <a:cs typeface="Courier New" panose="02070309020205020404" pitchFamily="49" charset="0"/>
              </a:rPr>
              <a:t>dsn</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marL="457200" lvl="1" indent="0">
              <a:buNone/>
            </a:pPr>
            <a:r>
              <a:rPr lang="en-US" sz="2000" b="1" dirty="0" smtClean="0">
                <a:latin typeface="Courier New" panose="02070309020205020404" pitchFamily="49" charset="0"/>
                <a:cs typeface="Courier New" panose="02070309020205020404" pitchFamily="49" charset="0"/>
              </a:rPr>
              <a:t>            USER=‘</a:t>
            </a:r>
            <a:r>
              <a:rPr lang="en-US" sz="2000" b="1" dirty="0" err="1" smtClean="0">
                <a:latin typeface="Courier New" panose="02070309020205020404" pitchFamily="49" charset="0"/>
                <a:cs typeface="Courier New" panose="02070309020205020404" pitchFamily="49" charset="0"/>
              </a:rPr>
              <a:t>userid</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HOST</a:t>
            </a:r>
            <a:r>
              <a:rPr lang="en-US" sz="2000" b="1" dirty="0" smtClean="0">
                <a:latin typeface="Courier New" panose="02070309020205020404" pitchFamily="49" charset="0"/>
                <a:cs typeface="Courier New" panose="02070309020205020404" pitchFamily="49" charset="0"/>
              </a:rPr>
              <a:t>=‘IP address of </a:t>
            </a:r>
            <a:r>
              <a:rPr lang="en-US" sz="2000" b="1" dirty="0" err="1" smtClean="0">
                <a:latin typeface="Courier New" panose="02070309020205020404" pitchFamily="49" charset="0"/>
                <a:cs typeface="Courier New" panose="02070309020205020404" pitchFamily="49" charset="0"/>
              </a:rPr>
              <a:t>zOS'</a:t>
            </a: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DEBUG</a:t>
            </a:r>
          </a:p>
          <a:p>
            <a:pPr marL="457200" lvl="1" indent="0">
              <a:buNone/>
            </a:pPr>
            <a:r>
              <a:rPr lang="en-US" sz="2000" b="1" dirty="0" smtClean="0">
                <a:latin typeface="Courier New" panose="02070309020205020404" pitchFamily="49" charset="0"/>
                <a:cs typeface="Courier New" panose="02070309020205020404" pitchFamily="49" charset="0"/>
              </a:rPr>
              <a:t>            S370VS LRECL=32760 PASS=‘password‘</a:t>
            </a:r>
          </a:p>
          <a:p>
            <a:pPr marL="457200" lvl="1" indent="0">
              <a:buNone/>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RCMD</a:t>
            </a:r>
            <a:r>
              <a:rPr lang="en-US" sz="2000" b="1" dirty="0">
                <a:latin typeface="Courier New" panose="02070309020205020404" pitchFamily="49" charset="0"/>
                <a:cs typeface="Courier New" panose="02070309020205020404" pitchFamily="49" charset="0"/>
              </a:rPr>
              <a:t>='SITE RDW </a:t>
            </a:r>
            <a:r>
              <a:rPr lang="en-US" sz="2000" b="1" dirty="0" smtClean="0">
                <a:latin typeface="Courier New" panose="02070309020205020404" pitchFamily="49" charset="0"/>
                <a:cs typeface="Courier New" panose="02070309020205020404" pitchFamily="49" charset="0"/>
              </a:rPr>
              <a:t>READTAPEFORMAT=S‘;</a:t>
            </a:r>
          </a:p>
          <a:p>
            <a:pPr marL="457200" lvl="1" indent="0">
              <a:buNone/>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%UTILBLDP(OUTFILE=INSTREAM,BUILDPDB=YES,USERADD=HSM/251);</a:t>
            </a:r>
          </a:p>
          <a:p>
            <a:pPr marL="457200" lvl="1" indent="0">
              <a:buNone/>
            </a:pPr>
            <a:r>
              <a:rPr lang="en-US" sz="2000" b="1" dirty="0" smtClean="0">
                <a:latin typeface="Courier New" panose="02070309020205020404" pitchFamily="49" charset="0"/>
                <a:cs typeface="Courier New" panose="02070309020205020404" pitchFamily="49" charset="0"/>
              </a:rPr>
              <a:t>         %BLDSMPDB(BUILDPDB=INSTREAM,WEEKSTRT=MON,                                      		       RUNDAY=YES,RUNWEEK=YES,RUNMNTH=YES,RUNTRND=WEEKLY,</a:t>
            </a:r>
          </a:p>
          <a:p>
            <a:pPr marL="457200" lvl="1" indent="0">
              <a:buNone/>
            </a:pPr>
            <a:r>
              <a:rPr lang="en-US" sz="2000" b="1" dirty="0" smtClean="0">
                <a:latin typeface="Courier New" panose="02070309020205020404" pitchFamily="49" charset="0"/>
                <a:cs typeface="Courier New" panose="02070309020205020404" pitchFamily="49" charset="0"/>
              </a:rPr>
              <a:t>        </a:t>
            </a: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BASEDIR=M:\MXG,BASECICS=,BASEDB2=,AUTOALOC=YES);</a:t>
            </a:r>
          </a:p>
          <a:p>
            <a:pPr marL="457200" lvl="1" indent="0">
              <a:buNone/>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%UTILCPLG(OUTDIR=M:\</a:t>
            </a:r>
            <a:r>
              <a:rPr lang="en-US" sz="2000" b="1" dirty="0" err="1" smtClean="0">
                <a:latin typeface="Courier New" panose="02070309020205020404" pitchFamily="49" charset="0"/>
                <a:cs typeface="Courier New" panose="02070309020205020404" pitchFamily="49" charset="0"/>
              </a:rPr>
              <a:t>mxg</a:t>
            </a:r>
            <a:r>
              <a:rPr lang="en-US" sz="2000" b="1" dirty="0" smtClean="0">
                <a:latin typeface="Courier New" panose="02070309020205020404" pitchFamily="49" charset="0"/>
                <a:cs typeface="Courier New" panose="02070309020205020404" pitchFamily="49" charset="0"/>
              </a:rPr>
              <a:t>);</a:t>
            </a:r>
            <a:endParaRPr lang="en-US" sz="2000" b="1" dirty="0">
              <a:latin typeface="Courier New" panose="02070309020205020404" pitchFamily="49" charset="0"/>
              <a:cs typeface="Courier New" panose="02070309020205020404" pitchFamily="49" charset="0"/>
            </a:endParaRPr>
          </a:p>
          <a:p>
            <a:pPr lvl="1"/>
            <a:endParaRPr lang="en-US" dirty="0"/>
          </a:p>
        </p:txBody>
      </p:sp>
    </p:spTree>
    <p:extLst>
      <p:ext uri="{BB962C8B-B14F-4D97-AF65-F5344CB8AC3E}">
        <p14:creationId xmlns:p14="http://schemas.microsoft.com/office/powerpoint/2010/main" val="2881436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Setting up the job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Copy your MXG shortcut and add:</a:t>
            </a:r>
          </a:p>
          <a:p>
            <a:pPr marL="0" indent="0">
              <a:buNone/>
            </a:pPr>
            <a:r>
              <a:rPr lang="en-US" dirty="0" smtClean="0"/>
              <a:t> 	-SYSIN </a:t>
            </a:r>
            <a:r>
              <a:rPr lang="en-US" dirty="0" err="1" smtClean="0"/>
              <a:t>‘c</a:t>
            </a:r>
            <a:r>
              <a:rPr lang="en-US" dirty="0" smtClean="0"/>
              <a:t>:\</a:t>
            </a:r>
            <a:r>
              <a:rPr lang="en-US" dirty="0" err="1" smtClean="0"/>
              <a:t>mxg</a:t>
            </a:r>
            <a:r>
              <a:rPr lang="en-US" dirty="0" smtClean="0"/>
              <a:t>\</a:t>
            </a:r>
            <a:r>
              <a:rPr lang="en-US" dirty="0" err="1" smtClean="0"/>
              <a:t>userid</a:t>
            </a:r>
            <a:r>
              <a:rPr lang="en-US" dirty="0" smtClean="0"/>
              <a:t>\</a:t>
            </a:r>
            <a:r>
              <a:rPr lang="en-US" dirty="0" err="1" smtClean="0"/>
              <a:t>yourjob.sas</a:t>
            </a:r>
            <a:r>
              <a:rPr lang="en-US" dirty="0" smtClean="0"/>
              <a:t>’</a:t>
            </a:r>
          </a:p>
          <a:p>
            <a:pPr marL="0" indent="0">
              <a:buNone/>
            </a:pPr>
            <a:r>
              <a:rPr lang="en-US" dirty="0"/>
              <a:t> </a:t>
            </a:r>
            <a:r>
              <a:rPr lang="en-US" dirty="0" smtClean="0"/>
              <a:t>     -LOG ‘c:\</a:t>
            </a:r>
            <a:r>
              <a:rPr lang="en-US" dirty="0" err="1" smtClean="0"/>
              <a:t>mxg</a:t>
            </a:r>
            <a:r>
              <a:rPr lang="en-US" dirty="0" smtClean="0"/>
              <a:t>\yourjob.log.txt’</a:t>
            </a:r>
          </a:p>
          <a:p>
            <a:pPr marL="0" indent="0">
              <a:buNone/>
            </a:pPr>
            <a:r>
              <a:rPr lang="en-US" dirty="0"/>
              <a:t>	</a:t>
            </a:r>
            <a:r>
              <a:rPr lang="en-US" dirty="0" smtClean="0"/>
              <a:t>-PRINT ‘C:\</a:t>
            </a:r>
            <a:r>
              <a:rPr lang="en-US" dirty="0" err="1" smtClean="0"/>
              <a:t>mxg</a:t>
            </a:r>
            <a:r>
              <a:rPr lang="en-US" dirty="0" smtClean="0"/>
              <a:t>\yourjob.list.txt’</a:t>
            </a:r>
          </a:p>
          <a:p>
            <a:r>
              <a:rPr lang="en-US" dirty="0" smtClean="0"/>
              <a:t>Test the job by clicking on the new shortcut – it will run in the background</a:t>
            </a:r>
          </a:p>
          <a:p>
            <a:r>
              <a:rPr lang="en-US" dirty="0" smtClean="0"/>
              <a:t>Add to a schedule – there are several options</a:t>
            </a:r>
          </a:p>
          <a:p>
            <a:pPr lvl="1"/>
            <a:r>
              <a:rPr lang="en-US" dirty="0" smtClean="0"/>
              <a:t>Use the Windows scheduler based on time of day</a:t>
            </a:r>
          </a:p>
          <a:p>
            <a:pPr lvl="1"/>
            <a:r>
              <a:rPr lang="en-US" dirty="0" smtClean="0"/>
              <a:t>If you have scheduling software that interfaces between </a:t>
            </a:r>
            <a:r>
              <a:rPr lang="en-US" dirty="0" err="1" smtClean="0"/>
              <a:t>zOS</a:t>
            </a:r>
            <a:r>
              <a:rPr lang="en-US" dirty="0" smtClean="0"/>
              <a:t> and ASCII then build a schedule based on the creation of the daily SMF data</a:t>
            </a:r>
          </a:p>
        </p:txBody>
      </p:sp>
    </p:spTree>
    <p:extLst>
      <p:ext uri="{BB962C8B-B14F-4D97-AF65-F5344CB8AC3E}">
        <p14:creationId xmlns:p14="http://schemas.microsoft.com/office/powerpoint/2010/main" val="1461243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prstClr val="black"/>
                </a:solidFill>
              </a:rPr>
              <a:t>	Setting </a:t>
            </a:r>
            <a:r>
              <a:rPr lang="en-US" dirty="0">
                <a:solidFill>
                  <a:prstClr val="black"/>
                </a:solidFill>
              </a:rPr>
              <a:t>up the job</a:t>
            </a:r>
            <a:endParaRPr lang="en-US" dirty="0"/>
          </a:p>
        </p:txBody>
      </p:sp>
      <p:sp>
        <p:nvSpPr>
          <p:cNvPr id="3" name="Content Placeholder 2"/>
          <p:cNvSpPr>
            <a:spLocks noGrp="1"/>
          </p:cNvSpPr>
          <p:nvPr>
            <p:ph idx="1"/>
          </p:nvPr>
        </p:nvSpPr>
        <p:spPr/>
        <p:txBody>
          <a:bodyPr/>
          <a:lstStyle/>
          <a:p>
            <a:r>
              <a:rPr lang="en-US" dirty="0" smtClean="0"/>
              <a:t>Could also be setup as a BAT file</a:t>
            </a:r>
          </a:p>
          <a:p>
            <a:r>
              <a:rPr lang="en-US" dirty="0" smtClean="0"/>
              <a:t>Just copy the shortcut properties into a BAT file and make the same additions as shown above</a:t>
            </a:r>
          </a:p>
          <a:p>
            <a:r>
              <a:rPr lang="en-US" dirty="0" smtClean="0"/>
              <a:t>I have always found shortcuts simpler </a:t>
            </a:r>
          </a:p>
        </p:txBody>
      </p:sp>
    </p:spTree>
    <p:extLst>
      <p:ext uri="{BB962C8B-B14F-4D97-AF65-F5344CB8AC3E}">
        <p14:creationId xmlns:p14="http://schemas.microsoft.com/office/powerpoint/2010/main" val="310146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What about reruns?	</a:t>
            </a:r>
            <a:endParaRPr lang="en-US" dirty="0"/>
          </a:p>
        </p:txBody>
      </p:sp>
      <p:sp>
        <p:nvSpPr>
          <p:cNvPr id="3" name="Content Placeholder 2"/>
          <p:cNvSpPr>
            <a:spLocks noGrp="1"/>
          </p:cNvSpPr>
          <p:nvPr>
            <p:ph idx="1"/>
          </p:nvPr>
        </p:nvSpPr>
        <p:spPr/>
        <p:txBody>
          <a:bodyPr/>
          <a:lstStyle/>
          <a:p>
            <a:r>
              <a:rPr lang="en-US" dirty="0" smtClean="0"/>
              <a:t>FORCEDAY= forces the run date and allocates the correct LIBNAMES for that day.  This is the day of the DATA NOT the day of the run. So if there was a problem with the job that ran on Jan 27 to rerun you would specify Jan 26.</a:t>
            </a:r>
          </a:p>
          <a:p>
            <a:pPr lvl="1"/>
            <a:r>
              <a:rPr lang="en-US" dirty="0" smtClean="0"/>
              <a:t>Can be 26JAN16 (SAS date format)</a:t>
            </a:r>
          </a:p>
          <a:p>
            <a:pPr lvl="1"/>
            <a:r>
              <a:rPr lang="en-US" dirty="0" smtClean="0"/>
              <a:t>Or TODAY()-x where x is the number of days to go back</a:t>
            </a:r>
            <a:endParaRPr lang="en-US" dirty="0"/>
          </a:p>
        </p:txBody>
      </p:sp>
    </p:spTree>
    <p:extLst>
      <p:ext uri="{BB962C8B-B14F-4D97-AF65-F5344CB8AC3E}">
        <p14:creationId xmlns:p14="http://schemas.microsoft.com/office/powerpoint/2010/main" val="2665761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An Example Windows 8.1 Remote SMF</a:t>
            </a:r>
            <a:endParaRPr lang="en-US" dirty="0"/>
          </a:p>
        </p:txBody>
      </p:sp>
      <p:sp>
        <p:nvSpPr>
          <p:cNvPr id="3" name="Content Placeholder 2"/>
          <p:cNvSpPr>
            <a:spLocks noGrp="1"/>
          </p:cNvSpPr>
          <p:nvPr>
            <p:ph idx="1"/>
          </p:nvPr>
        </p:nvSpPr>
        <p:spPr>
          <a:xfrm>
            <a:off x="993842" y="1903446"/>
            <a:ext cx="10515600" cy="4351338"/>
          </a:xfrm>
        </p:spPr>
        <p:txBody>
          <a:bodyPr>
            <a:normAutofit lnSpcReduction="10000"/>
          </a:bodyPr>
          <a:lstStyle/>
          <a:p>
            <a:r>
              <a:rPr lang="en-US" dirty="0" smtClean="0"/>
              <a:t>Windows </a:t>
            </a:r>
            <a:r>
              <a:rPr lang="en-US" dirty="0"/>
              <a:t>8.1 Intel I7 4710 @ 2.5 </a:t>
            </a:r>
            <a:r>
              <a:rPr lang="en-US" dirty="0" err="1"/>
              <a:t>Ghz</a:t>
            </a:r>
            <a:r>
              <a:rPr lang="en-US" dirty="0"/>
              <a:t> SAS 9.4 24GB </a:t>
            </a:r>
            <a:r>
              <a:rPr lang="en-US" dirty="0" smtClean="0"/>
              <a:t>memory</a:t>
            </a:r>
          </a:p>
          <a:p>
            <a:r>
              <a:rPr lang="en-US" dirty="0"/>
              <a:t>Processing 5901MB of SMF data	</a:t>
            </a:r>
            <a:endParaRPr lang="en-US" dirty="0" smtClean="0"/>
          </a:p>
          <a:p>
            <a:r>
              <a:rPr lang="en-US" dirty="0" smtClean="0"/>
              <a:t>FTP access method used from 2000 miles away </a:t>
            </a:r>
            <a:endParaRPr lang="en-US" dirty="0"/>
          </a:p>
          <a:p>
            <a:r>
              <a:rPr lang="en-US" dirty="0" smtClean="0"/>
              <a:t>Elapsed </a:t>
            </a:r>
            <a:r>
              <a:rPr lang="en-US" dirty="0"/>
              <a:t>Time  	- 2:14:24</a:t>
            </a:r>
          </a:p>
          <a:p>
            <a:pPr lvl="1"/>
            <a:r>
              <a:rPr lang="en-US" dirty="0"/>
              <a:t>CPU Time	- 0:26:08</a:t>
            </a:r>
          </a:p>
          <a:p>
            <a:pPr lvl="1"/>
            <a:r>
              <a:rPr lang="en-US" dirty="0"/>
              <a:t>Big Data Step	2:11:40</a:t>
            </a:r>
          </a:p>
          <a:p>
            <a:pPr lvl="1"/>
            <a:r>
              <a:rPr lang="en-US" dirty="0"/>
              <a:t>Remaining Steps	0:02:24</a:t>
            </a:r>
          </a:p>
          <a:p>
            <a:endParaRPr lang="en-US" dirty="0"/>
          </a:p>
        </p:txBody>
      </p:sp>
    </p:spTree>
    <p:extLst>
      <p:ext uri="{BB962C8B-B14F-4D97-AF65-F5344CB8AC3E}">
        <p14:creationId xmlns:p14="http://schemas.microsoft.com/office/powerpoint/2010/main" val="10851144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Allocating LIBNAMEs for Ad-Hoc 	Reporting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all you need is the current set of LIBNAMEs re-execute VMXGALOC with READONLY=YES if you do not want changes made</a:t>
            </a:r>
          </a:p>
          <a:p>
            <a:r>
              <a:rPr lang="en-US" dirty="0" smtClean="0"/>
              <a:t>You may want to put VMXGALOC in your IMACINIT so that the current LIBNAMEs are always allocated</a:t>
            </a:r>
          </a:p>
          <a:p>
            <a:r>
              <a:rPr lang="en-US" dirty="0" smtClean="0"/>
              <a:t>VGETALOC will allocate a range of dates for reporting.  </a:t>
            </a:r>
          </a:p>
          <a:p>
            <a:r>
              <a:rPr lang="en-US" dirty="0" smtClean="0"/>
              <a:t>LIBNAMES PDB1-PDBx will be allocated allowing you to exploit VMXGSET to get all of the data</a:t>
            </a:r>
          </a:p>
          <a:p>
            <a:pPr lvl="1"/>
            <a:r>
              <a:rPr lang="en-US" dirty="0" smtClean="0"/>
              <a:t>DATA STEPS;</a:t>
            </a:r>
          </a:p>
          <a:p>
            <a:pPr lvl="1"/>
            <a:r>
              <a:rPr lang="en-US" dirty="0" smtClean="0"/>
              <a:t>%VMXGSET(DATASET=STEPS);</a:t>
            </a:r>
          </a:p>
          <a:p>
            <a:pPr lvl="1"/>
            <a:endParaRPr lang="en-US" dirty="0"/>
          </a:p>
          <a:p>
            <a:pPr lvl="1"/>
            <a:endParaRPr lang="en-US" dirty="0"/>
          </a:p>
        </p:txBody>
      </p:sp>
    </p:spTree>
    <p:extLst>
      <p:ext uri="{BB962C8B-B14F-4D97-AF65-F5344CB8AC3E}">
        <p14:creationId xmlns:p14="http://schemas.microsoft.com/office/powerpoint/2010/main" val="10975317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VGETALOC	Usage	</a:t>
            </a:r>
            <a:endParaRPr lang="en-US" dirty="0"/>
          </a:p>
        </p:txBody>
      </p:sp>
      <p:sp>
        <p:nvSpPr>
          <p:cNvPr id="3" name="Content Placeholder 2"/>
          <p:cNvSpPr>
            <a:spLocks noGrp="1"/>
          </p:cNvSpPr>
          <p:nvPr>
            <p:ph idx="1"/>
          </p:nvPr>
        </p:nvSpPr>
        <p:spPr/>
        <p:txBody>
          <a:bodyPr/>
          <a:lstStyle/>
          <a:p>
            <a:r>
              <a:rPr lang="en-US" dirty="0" smtClean="0"/>
              <a:t>GETDATERANGE=</a:t>
            </a:r>
          </a:p>
          <a:p>
            <a:pPr lvl="1"/>
            <a:r>
              <a:rPr lang="en-US" dirty="0" smtClean="0"/>
              <a:t>A range of SAS date values separated by spaces</a:t>
            </a:r>
          </a:p>
          <a:p>
            <a:r>
              <a:rPr lang="en-US" dirty="0" smtClean="0"/>
              <a:t>DATEFORMAT=</a:t>
            </a:r>
          </a:p>
          <a:p>
            <a:pPr lvl="1"/>
            <a:r>
              <a:rPr lang="en-US" dirty="0" smtClean="0"/>
              <a:t>The date format you used in VMXGALOC</a:t>
            </a:r>
          </a:p>
          <a:p>
            <a:r>
              <a:rPr lang="en-US" dirty="0" smtClean="0"/>
              <a:t>TYPEOFDATA=</a:t>
            </a:r>
          </a:p>
          <a:p>
            <a:pPr lvl="1"/>
            <a:r>
              <a:rPr lang="en-US" dirty="0" smtClean="0"/>
              <a:t>Daily Weekly Monthly CICS DB2</a:t>
            </a:r>
          </a:p>
          <a:p>
            <a:r>
              <a:rPr lang="en-US" dirty="0" smtClean="0"/>
              <a:t>BASEDIR=</a:t>
            </a:r>
          </a:p>
          <a:p>
            <a:pPr lvl="1"/>
            <a:r>
              <a:rPr lang="en-US" dirty="0" smtClean="0"/>
              <a:t>The </a:t>
            </a:r>
            <a:r>
              <a:rPr lang="en-US" dirty="0" err="1" smtClean="0"/>
              <a:t>basedir</a:t>
            </a:r>
            <a:r>
              <a:rPr lang="en-US" dirty="0" smtClean="0"/>
              <a:t> you used in VMXGALOC</a:t>
            </a:r>
          </a:p>
          <a:p>
            <a:pPr marL="457200" lvl="1" indent="0">
              <a:buNone/>
            </a:pPr>
            <a:endParaRPr lang="en-US" dirty="0"/>
          </a:p>
        </p:txBody>
      </p:sp>
    </p:spTree>
    <p:extLst>
      <p:ext uri="{BB962C8B-B14F-4D97-AF65-F5344CB8AC3E}">
        <p14:creationId xmlns:p14="http://schemas.microsoft.com/office/powerpoint/2010/main" val="34042166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1325563"/>
          </a:xfrm>
        </p:spPr>
        <p:txBody>
          <a:bodyPr/>
          <a:lstStyle/>
          <a:p>
            <a:r>
              <a:rPr lang="en-US" dirty="0" smtClean="0"/>
              <a:t>			</a:t>
            </a:r>
            <a:r>
              <a:rPr lang="en-US" sz="2400" dirty="0" smtClean="0"/>
              <a:t>Sample Program Using	VGETALOC/VMXGSET</a:t>
            </a:r>
            <a:endParaRPr lang="en-US" sz="2400" dirty="0"/>
          </a:p>
        </p:txBody>
      </p:sp>
      <p:sp>
        <p:nvSpPr>
          <p:cNvPr id="4" name="TextBox 3"/>
          <p:cNvSpPr txBox="1"/>
          <p:nvPr/>
        </p:nvSpPr>
        <p:spPr>
          <a:xfrm>
            <a:off x="2618873" y="2004205"/>
            <a:ext cx="5811694" cy="3385542"/>
          </a:xfrm>
          <a:prstGeom prst="rect">
            <a:avLst/>
          </a:prstGeom>
          <a:noFill/>
        </p:spPr>
        <p:txBody>
          <a:bodyPr wrap="square" rtlCol="0">
            <a:spAutoFit/>
          </a:bodyPr>
          <a:lstStyle/>
          <a:p>
            <a:r>
              <a:rPr lang="en-US" sz="2800" dirty="0" smtClean="0"/>
              <a:t>%VGETALOC(BASEDIR=E:\,</a:t>
            </a:r>
          </a:p>
          <a:p>
            <a:r>
              <a:rPr lang="en-US" sz="2800" dirty="0"/>
              <a:t> </a:t>
            </a:r>
            <a:r>
              <a:rPr lang="en-US" sz="2800" dirty="0" smtClean="0"/>
              <a:t>    DATEFORMAT=YYMMDD,</a:t>
            </a:r>
          </a:p>
          <a:p>
            <a:r>
              <a:rPr lang="en-US" sz="2800" dirty="0"/>
              <a:t> </a:t>
            </a:r>
            <a:r>
              <a:rPr lang="en-US" sz="2800" dirty="0" smtClean="0"/>
              <a:t>    DATERANGE=01jan16 31jan16,</a:t>
            </a:r>
          </a:p>
          <a:p>
            <a:r>
              <a:rPr lang="en-US" sz="2800" dirty="0"/>
              <a:t> </a:t>
            </a:r>
            <a:r>
              <a:rPr lang="en-US" sz="2800" dirty="0" smtClean="0"/>
              <a:t>    TYPEOFDATA=WEEKLY</a:t>
            </a:r>
          </a:p>
          <a:p>
            <a:r>
              <a:rPr lang="en-US" sz="2800" dirty="0" smtClean="0"/>
              <a:t>);</a:t>
            </a:r>
          </a:p>
          <a:p>
            <a:r>
              <a:rPr lang="en-US" sz="2800" dirty="0" smtClean="0"/>
              <a:t>DATA STEPS;</a:t>
            </a:r>
          </a:p>
          <a:p>
            <a:r>
              <a:rPr lang="en-US" sz="2800" dirty="0" smtClean="0"/>
              <a:t>%VMXGSET(DATASET=STEPS);</a:t>
            </a:r>
          </a:p>
          <a:p>
            <a:endParaRPr lang="en-US" dirty="0" smtClean="0"/>
          </a:p>
        </p:txBody>
      </p:sp>
    </p:spTree>
    <p:extLst>
      <p:ext uri="{BB962C8B-B14F-4D97-AF65-F5344CB8AC3E}">
        <p14:creationId xmlns:p14="http://schemas.microsoft.com/office/powerpoint/2010/main" val="37857188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VMXGSET	</a:t>
            </a:r>
            <a:endParaRPr lang="en-US" dirty="0"/>
          </a:p>
        </p:txBody>
      </p:sp>
      <p:sp>
        <p:nvSpPr>
          <p:cNvPr id="5" name="Content Placeholder 4"/>
          <p:cNvSpPr>
            <a:spLocks noGrp="1"/>
          </p:cNvSpPr>
          <p:nvPr>
            <p:ph idx="1"/>
          </p:nvPr>
        </p:nvSpPr>
        <p:spPr/>
        <p:txBody>
          <a:bodyPr/>
          <a:lstStyle/>
          <a:p>
            <a:r>
              <a:rPr lang="en-US" dirty="0" smtClean="0"/>
              <a:t>Also works on </a:t>
            </a:r>
            <a:r>
              <a:rPr lang="en-US" dirty="0" err="1" smtClean="0"/>
              <a:t>zOS</a:t>
            </a:r>
            <a:r>
              <a:rPr lang="en-US" dirty="0" smtClean="0"/>
              <a:t> but uses VGETDDS to find the DDNAMEs</a:t>
            </a:r>
          </a:p>
          <a:p>
            <a:r>
              <a:rPr lang="en-US" dirty="0" smtClean="0"/>
              <a:t>%VGETDDS(DDNAMES=PDB:) will find all of the DDNAMEs allocated with a DDNAME of </a:t>
            </a:r>
            <a:r>
              <a:rPr lang="en-US" dirty="0" err="1" smtClean="0"/>
              <a:t>PDBx</a:t>
            </a:r>
            <a:r>
              <a:rPr lang="en-US" dirty="0" smtClean="0"/>
              <a:t> where x is a number from 1-99</a:t>
            </a:r>
          </a:p>
          <a:p>
            <a:r>
              <a:rPr lang="en-US" dirty="0" smtClean="0"/>
              <a:t>Adding DEFER=YES to the VMXGSET call will allow UNIT=AFF in the JCL to limit tape drive usage</a:t>
            </a:r>
            <a:endParaRPr lang="en-US" dirty="0"/>
          </a:p>
        </p:txBody>
      </p:sp>
    </p:spTree>
    <p:extLst>
      <p:ext uri="{BB962C8B-B14F-4D97-AF65-F5344CB8AC3E}">
        <p14:creationId xmlns:p14="http://schemas.microsoft.com/office/powerpoint/2010/main" val="8221856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The </a:t>
            </a:r>
            <a:r>
              <a:rPr lang="en-US" dirty="0" smtClean="0"/>
              <a:t>more things change…	</a:t>
            </a:r>
            <a:endParaRPr lang="en-US" dirty="0"/>
          </a:p>
        </p:txBody>
      </p:sp>
      <p:sp>
        <p:nvSpPr>
          <p:cNvPr id="3" name="Content Placeholder 2"/>
          <p:cNvSpPr>
            <a:spLocks noGrp="1"/>
          </p:cNvSpPr>
          <p:nvPr>
            <p:ph idx="1"/>
          </p:nvPr>
        </p:nvSpPr>
        <p:spPr/>
        <p:txBody>
          <a:bodyPr/>
          <a:lstStyle/>
          <a:p>
            <a:r>
              <a:rPr lang="en-US" dirty="0" smtClean="0"/>
              <a:t>The more they change</a:t>
            </a:r>
          </a:p>
          <a:p>
            <a:r>
              <a:rPr lang="en-US" dirty="0" smtClean="0"/>
              <a:t>MXG is constantly being modified/enhanced/repaired</a:t>
            </a:r>
          </a:p>
          <a:p>
            <a:r>
              <a:rPr lang="en-US" dirty="0" smtClean="0"/>
              <a:t>Stay current with the CHANGES published at MXG.COM</a:t>
            </a:r>
          </a:p>
          <a:p>
            <a:r>
              <a:rPr lang="en-US" dirty="0" smtClean="0"/>
              <a:t>Putting in a new version is not particularly onerous (depending on the amount of change control paperwork you may have to perform.)</a:t>
            </a:r>
            <a:endParaRPr lang="en-US" dirty="0"/>
          </a:p>
        </p:txBody>
      </p:sp>
    </p:spTree>
    <p:extLst>
      <p:ext uri="{BB962C8B-B14F-4D97-AF65-F5344CB8AC3E}">
        <p14:creationId xmlns:p14="http://schemas.microsoft.com/office/powerpoint/2010/main" val="4166690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An Example – SMF on Local Disk</a:t>
            </a:r>
            <a:endParaRPr lang="en-US" dirty="0"/>
          </a:p>
        </p:txBody>
      </p:sp>
      <p:sp>
        <p:nvSpPr>
          <p:cNvPr id="3" name="Content Placeholder 2"/>
          <p:cNvSpPr>
            <a:spLocks noGrp="1"/>
          </p:cNvSpPr>
          <p:nvPr>
            <p:ph idx="1"/>
          </p:nvPr>
        </p:nvSpPr>
        <p:spPr/>
        <p:txBody>
          <a:bodyPr/>
          <a:lstStyle/>
          <a:p>
            <a:r>
              <a:rPr lang="en-US" dirty="0"/>
              <a:t>Windows 8.1 Intel I7 4710 @ 2.5 </a:t>
            </a:r>
            <a:r>
              <a:rPr lang="en-US" dirty="0" err="1"/>
              <a:t>Ghz</a:t>
            </a:r>
            <a:r>
              <a:rPr lang="en-US" dirty="0"/>
              <a:t> SAS 9.4 24GB </a:t>
            </a:r>
            <a:r>
              <a:rPr lang="en-US" dirty="0" smtClean="0"/>
              <a:t>memory</a:t>
            </a:r>
          </a:p>
          <a:p>
            <a:r>
              <a:rPr lang="en-US" dirty="0"/>
              <a:t>Processing </a:t>
            </a:r>
            <a:r>
              <a:rPr lang="en-US" dirty="0" smtClean="0"/>
              <a:t>5901MB </a:t>
            </a:r>
            <a:r>
              <a:rPr lang="en-US" dirty="0"/>
              <a:t>of SMF data	</a:t>
            </a:r>
            <a:endParaRPr lang="en-US" dirty="0" smtClean="0"/>
          </a:p>
          <a:p>
            <a:r>
              <a:rPr lang="en-US" dirty="0" smtClean="0"/>
              <a:t>Data downloaded via FTP – 2 hours</a:t>
            </a:r>
            <a:endParaRPr lang="en-US" dirty="0"/>
          </a:p>
          <a:p>
            <a:r>
              <a:rPr lang="en-US" dirty="0" smtClean="0"/>
              <a:t>Elapsed </a:t>
            </a:r>
            <a:r>
              <a:rPr lang="en-US" dirty="0"/>
              <a:t>Time  	- </a:t>
            </a:r>
            <a:r>
              <a:rPr lang="en-US" dirty="0" smtClean="0"/>
              <a:t>0:07:51</a:t>
            </a:r>
            <a:endParaRPr lang="en-US" dirty="0"/>
          </a:p>
          <a:p>
            <a:pPr lvl="1"/>
            <a:r>
              <a:rPr lang="en-US" dirty="0"/>
              <a:t>CPU Time	- </a:t>
            </a:r>
            <a:r>
              <a:rPr lang="en-US" dirty="0" smtClean="0"/>
              <a:t>0:06:51</a:t>
            </a:r>
            <a:endParaRPr lang="en-US" dirty="0"/>
          </a:p>
          <a:p>
            <a:pPr lvl="1"/>
            <a:r>
              <a:rPr lang="en-US" dirty="0"/>
              <a:t>Big Data Step	</a:t>
            </a:r>
            <a:r>
              <a:rPr lang="en-US" dirty="0" smtClean="0"/>
              <a:t>0:05:23</a:t>
            </a:r>
            <a:endParaRPr lang="en-US" dirty="0"/>
          </a:p>
          <a:p>
            <a:pPr lvl="1"/>
            <a:r>
              <a:rPr lang="en-US" dirty="0"/>
              <a:t>Remaining Steps	</a:t>
            </a:r>
            <a:r>
              <a:rPr lang="en-US" dirty="0" smtClean="0"/>
              <a:t>0:02:28</a:t>
            </a:r>
            <a:endParaRPr lang="en-US" dirty="0"/>
          </a:p>
          <a:p>
            <a:endParaRPr lang="en-US" dirty="0"/>
          </a:p>
        </p:txBody>
      </p:sp>
    </p:spTree>
    <p:extLst>
      <p:ext uri="{BB962C8B-B14F-4D97-AF65-F5344CB8AC3E}">
        <p14:creationId xmlns:p14="http://schemas.microsoft.com/office/powerpoint/2010/main" val="2799869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200" dirty="0" smtClean="0"/>
              <a:t>At Another Site Locally Connected</a:t>
            </a:r>
            <a:endParaRPr lang="en-US" sz="3200" dirty="0"/>
          </a:p>
        </p:txBody>
      </p:sp>
      <p:sp>
        <p:nvSpPr>
          <p:cNvPr id="3" name="Content Placeholder 2"/>
          <p:cNvSpPr>
            <a:spLocks noGrp="1"/>
          </p:cNvSpPr>
          <p:nvPr>
            <p:ph idx="1"/>
          </p:nvPr>
        </p:nvSpPr>
        <p:spPr/>
        <p:txBody>
          <a:bodyPr/>
          <a:lstStyle/>
          <a:p>
            <a:r>
              <a:rPr lang="en-US" dirty="0" smtClean="0"/>
              <a:t>31GB of data to a Win 6.2 Server</a:t>
            </a:r>
          </a:p>
          <a:p>
            <a:r>
              <a:rPr lang="en-US" dirty="0" smtClean="0"/>
              <a:t>SMF data was read at 3768KB/second</a:t>
            </a:r>
          </a:p>
          <a:p>
            <a:r>
              <a:rPr lang="en-US" dirty="0"/>
              <a:t>Elapsed Time  	- </a:t>
            </a:r>
            <a:r>
              <a:rPr lang="en-US" dirty="0" smtClean="0"/>
              <a:t>3:15:51</a:t>
            </a:r>
            <a:endParaRPr lang="en-US" dirty="0"/>
          </a:p>
          <a:p>
            <a:pPr lvl="1"/>
            <a:r>
              <a:rPr lang="en-US" dirty="0" smtClean="0"/>
              <a:t>Big </a:t>
            </a:r>
            <a:r>
              <a:rPr lang="en-US" dirty="0"/>
              <a:t>Data Step	</a:t>
            </a:r>
            <a:r>
              <a:rPr lang="en-US" dirty="0" smtClean="0"/>
              <a:t>- 2:24:30</a:t>
            </a:r>
            <a:endParaRPr lang="en-US" dirty="0"/>
          </a:p>
          <a:p>
            <a:pPr lvl="1"/>
            <a:r>
              <a:rPr lang="en-US" dirty="0"/>
              <a:t>Remaining Steps	</a:t>
            </a:r>
            <a:r>
              <a:rPr lang="en-US" dirty="0" smtClean="0"/>
              <a:t>- 0:51:21</a:t>
            </a:r>
            <a:endParaRPr lang="en-US" dirty="0"/>
          </a:p>
          <a:p>
            <a:endParaRPr lang="en-US" dirty="0" smtClean="0"/>
          </a:p>
          <a:p>
            <a:endParaRPr lang="en-US" dirty="0"/>
          </a:p>
        </p:txBody>
      </p:sp>
    </p:spTree>
    <p:extLst>
      <p:ext uri="{BB962C8B-B14F-4D97-AF65-F5344CB8AC3E}">
        <p14:creationId xmlns:p14="http://schemas.microsoft.com/office/powerpoint/2010/main" val="720450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How Quickly It Will Run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Depends on the speed</a:t>
            </a:r>
          </a:p>
          <a:p>
            <a:pPr lvl="1"/>
            <a:r>
              <a:rPr lang="en-US" dirty="0" smtClean="0"/>
              <a:t>Of the connection to the data</a:t>
            </a:r>
          </a:p>
          <a:p>
            <a:pPr lvl="1"/>
            <a:r>
              <a:rPr lang="en-US" dirty="0" smtClean="0"/>
              <a:t>Of the processor</a:t>
            </a:r>
          </a:p>
          <a:p>
            <a:pPr lvl="1"/>
            <a:r>
              <a:rPr lang="en-US" dirty="0" smtClean="0"/>
              <a:t>Of the disk drives</a:t>
            </a:r>
            <a:endParaRPr lang="en-US" dirty="0"/>
          </a:p>
        </p:txBody>
      </p:sp>
    </p:spTree>
    <p:extLst>
      <p:ext uri="{BB962C8B-B14F-4D97-AF65-F5344CB8AC3E}">
        <p14:creationId xmlns:p14="http://schemas.microsoft.com/office/powerpoint/2010/main" val="2251795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An Example		</a:t>
            </a:r>
            <a:endParaRPr lang="en-US" dirty="0"/>
          </a:p>
        </p:txBody>
      </p:sp>
      <p:sp>
        <p:nvSpPr>
          <p:cNvPr id="3" name="Content Placeholder 2"/>
          <p:cNvSpPr>
            <a:spLocks noGrp="1"/>
          </p:cNvSpPr>
          <p:nvPr>
            <p:ph idx="1"/>
          </p:nvPr>
        </p:nvSpPr>
        <p:spPr/>
        <p:txBody>
          <a:bodyPr/>
          <a:lstStyle/>
          <a:p>
            <a:r>
              <a:rPr lang="en-US" dirty="0" smtClean="0"/>
              <a:t>PDB size on </a:t>
            </a:r>
            <a:r>
              <a:rPr lang="en-US" dirty="0" err="1" smtClean="0"/>
              <a:t>zOS</a:t>
            </a:r>
            <a:endParaRPr lang="en-US" dirty="0" smtClean="0"/>
          </a:p>
          <a:p>
            <a:pPr lvl="1"/>
            <a:r>
              <a:rPr lang="en-US" dirty="0" smtClean="0"/>
              <a:t>Uncompressed bytes 5849M</a:t>
            </a:r>
          </a:p>
          <a:p>
            <a:pPr lvl="1"/>
            <a:r>
              <a:rPr lang="en-US" dirty="0" smtClean="0"/>
              <a:t>Compressed bytes 2720M</a:t>
            </a:r>
          </a:p>
          <a:p>
            <a:r>
              <a:rPr lang="en-US" dirty="0" smtClean="0"/>
              <a:t>PDB size on Windows</a:t>
            </a:r>
          </a:p>
          <a:p>
            <a:pPr lvl="1"/>
            <a:r>
              <a:rPr lang="en-US" dirty="0" smtClean="0"/>
              <a:t>Uncompressed bytes 6301M</a:t>
            </a:r>
          </a:p>
          <a:p>
            <a:pPr lvl="1"/>
            <a:r>
              <a:rPr lang="en-US" dirty="0" smtClean="0"/>
              <a:t>Compressed bytes 2949M – 8% larger than on </a:t>
            </a:r>
            <a:r>
              <a:rPr lang="en-US" dirty="0" err="1" smtClean="0"/>
              <a:t>zOS</a:t>
            </a:r>
            <a:r>
              <a:rPr lang="en-US" dirty="0" smtClean="0"/>
              <a:t> - YMMV</a:t>
            </a:r>
          </a:p>
        </p:txBody>
      </p:sp>
    </p:spTree>
    <p:extLst>
      <p:ext uri="{BB962C8B-B14F-4D97-AF65-F5344CB8AC3E}">
        <p14:creationId xmlns:p14="http://schemas.microsoft.com/office/powerpoint/2010/main" val="550987648"/>
      </p:ext>
    </p:extLst>
  </p:cSld>
  <p:clrMapOvr>
    <a:masterClrMapping/>
  </p:clrMapOvr>
</p:sld>
</file>

<file path=ppt/theme/theme1.xml><?xml version="1.0" encoding="utf-8"?>
<a:theme xmlns:a="http://schemas.openxmlformats.org/drawingml/2006/main" name="mxg2">
  <a:themeElements>
    <a:clrScheme name="mxg2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mxg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mxg2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mxg2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mxg2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mxg2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Moving MXG off the Mainframe</Template>
  <TotalTime>2075</TotalTime>
  <Words>3202</Words>
  <Application>Microsoft Office PowerPoint</Application>
  <PresentationFormat>Custom</PresentationFormat>
  <Paragraphs>479</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mxg2</vt:lpstr>
      <vt:lpstr>Moving MXG off the Mainframe</vt:lpstr>
      <vt:lpstr>Why move MXG ?</vt:lpstr>
      <vt:lpstr> Why Move MXG? </vt:lpstr>
      <vt:lpstr> An example - zOS</vt:lpstr>
      <vt:lpstr> An Example Windows 8.1 Remote SMF</vt:lpstr>
      <vt:lpstr> An Example – SMF on Local Disk</vt:lpstr>
      <vt:lpstr>  At Another Site Locally Connected</vt:lpstr>
      <vt:lpstr> How Quickly It Will Run  </vt:lpstr>
      <vt:lpstr> An Example  </vt:lpstr>
      <vt:lpstr> What pieces of SAS do I need? </vt:lpstr>
      <vt:lpstr> How Much Space Do I Need? </vt:lpstr>
      <vt:lpstr> Dropping Variables – An Example </vt:lpstr>
      <vt:lpstr> What about managing the data? </vt:lpstr>
      <vt:lpstr> Getting Started</vt:lpstr>
      <vt:lpstr> My Personal Preference</vt:lpstr>
      <vt:lpstr> JCLZERO</vt:lpstr>
      <vt:lpstr> IEBUPDTE</vt:lpstr>
      <vt:lpstr> Editing Members </vt:lpstr>
      <vt:lpstr> Build your AUTOEXEC.SAS</vt:lpstr>
      <vt:lpstr> Build Your AUTOEXEC</vt:lpstr>
      <vt:lpstr> Build Your AUTOEXEC</vt:lpstr>
      <vt:lpstr> Now See If It Works </vt:lpstr>
      <vt:lpstr> Setting up daily/weekly/monthly Jobs </vt:lpstr>
      <vt:lpstr> SAS Macros </vt:lpstr>
      <vt:lpstr> SAS Macros </vt:lpstr>
      <vt:lpstr> A Note about large datasets </vt:lpstr>
      <vt:lpstr> Using UTILBLDP </vt:lpstr>
      <vt:lpstr> UTILBLDP Important Parameters </vt:lpstr>
      <vt:lpstr> UTILBLDP Important Parameters</vt:lpstr>
      <vt:lpstr> UTILBLDP –  Documentation/Example </vt:lpstr>
      <vt:lpstr> UTILBLDP – Generated SAS Code</vt:lpstr>
      <vt:lpstr> UTILBLDP – Generated SAS Code</vt:lpstr>
      <vt:lpstr> UTILBLDP – Generated SAS Code</vt:lpstr>
      <vt:lpstr> UTILBLDP – Generated SAS Code</vt:lpstr>
      <vt:lpstr> UTILBLDP – Generated SAS Code</vt:lpstr>
      <vt:lpstr> AD-Hoc Read of Multiple SMF Types</vt:lpstr>
      <vt:lpstr> BLDSMPDB – AUTOALOC   Parameters</vt:lpstr>
      <vt:lpstr> BLDSMPDB – AUTOALOC  Parameters</vt:lpstr>
      <vt:lpstr> BLDSMPDB – Directory Names </vt:lpstr>
      <vt:lpstr> BLDSMPDB – AUTOALOC  Parameters</vt:lpstr>
      <vt:lpstr> BLDSMPDB – Parameters</vt:lpstr>
      <vt:lpstr> BLDSMPDB Parameters </vt:lpstr>
      <vt:lpstr> BLDSMPDB Parameters</vt:lpstr>
      <vt:lpstr> BLDSMPDB  Parameters </vt:lpstr>
      <vt:lpstr> UTILCPLG – Copy the LOG/LIST  dataset </vt:lpstr>
      <vt:lpstr> BLDSMPDB Example </vt:lpstr>
      <vt:lpstr> Setting up the job </vt:lpstr>
      <vt:lpstr> Setting up the job</vt:lpstr>
      <vt:lpstr> What about reruns? </vt:lpstr>
      <vt:lpstr> Allocating LIBNAMEs for Ad-Hoc  Reporting </vt:lpstr>
      <vt:lpstr> VGETALOC Usage </vt:lpstr>
      <vt:lpstr>   Sample Program Using VGETALOC/VMXGSET</vt:lpstr>
      <vt:lpstr> VMXGSET </vt:lpstr>
      <vt:lpstr> The more things change…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MXG off the Mainframe</dc:title>
  <dc:creator>Chuck Hopf</dc:creator>
  <cp:lastModifiedBy>User0001</cp:lastModifiedBy>
  <cp:revision>69</cp:revision>
  <dcterms:created xsi:type="dcterms:W3CDTF">2015-10-09T15:12:20Z</dcterms:created>
  <dcterms:modified xsi:type="dcterms:W3CDTF">2016-05-06T20:12:19Z</dcterms:modified>
</cp:coreProperties>
</file>